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  <p:sldMasterId id="2147483689" r:id="rId2"/>
  </p:sldMasterIdLst>
  <p:notesMasterIdLst>
    <p:notesMasterId r:id="rId47"/>
  </p:notesMasterIdLst>
  <p:handoutMasterIdLst>
    <p:handoutMasterId r:id="rId48"/>
  </p:handoutMasterIdLst>
  <p:sldIdLst>
    <p:sldId id="472" r:id="rId3"/>
    <p:sldId id="505" r:id="rId4"/>
    <p:sldId id="507" r:id="rId5"/>
    <p:sldId id="506" r:id="rId6"/>
    <p:sldId id="508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29" r:id="rId18"/>
    <p:sldId id="530" r:id="rId19"/>
    <p:sldId id="531" r:id="rId20"/>
    <p:sldId id="519" r:id="rId21"/>
    <p:sldId id="520" r:id="rId22"/>
    <p:sldId id="521" r:id="rId23"/>
    <p:sldId id="525" r:id="rId24"/>
    <p:sldId id="522" r:id="rId25"/>
    <p:sldId id="523" r:id="rId26"/>
    <p:sldId id="532" r:id="rId27"/>
    <p:sldId id="526" r:id="rId28"/>
    <p:sldId id="533" r:id="rId29"/>
    <p:sldId id="534" r:id="rId30"/>
    <p:sldId id="535" r:id="rId31"/>
    <p:sldId id="538" r:id="rId32"/>
    <p:sldId id="536" r:id="rId33"/>
    <p:sldId id="537" r:id="rId34"/>
    <p:sldId id="540" r:id="rId35"/>
    <p:sldId id="539" r:id="rId36"/>
    <p:sldId id="542" r:id="rId37"/>
    <p:sldId id="541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</p:sldIdLst>
  <p:sldSz cx="10693400" cy="7561263"/>
  <p:notesSz cx="6888163" cy="10018713"/>
  <p:defaultTextStyle>
    <a:defPPr>
      <a:defRPr lang="ko-KR"/>
    </a:defPPr>
    <a:lvl1pPr marL="0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87887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75771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63657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51544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39430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27314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15201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03088" algn="l" defTabSz="975771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68" userDrawn="1">
          <p15:clr>
            <a:srgbClr val="A4A3A4"/>
          </p15:clr>
        </p15:guide>
        <p15:guide id="2" orient="horz" pos="522" userDrawn="1">
          <p15:clr>
            <a:srgbClr val="A4A3A4"/>
          </p15:clr>
        </p15:guide>
        <p15:guide id="3" orient="horz" pos="4422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4694" userDrawn="1">
          <p15:clr>
            <a:srgbClr val="A4A3A4"/>
          </p15:clr>
        </p15:guide>
        <p15:guide id="6" orient="horz" pos="1111" userDrawn="1">
          <p15:clr>
            <a:srgbClr val="A4A3A4"/>
          </p15:clr>
        </p15:guide>
        <p15:guide id="7" orient="horz" pos="1247" userDrawn="1">
          <p15:clr>
            <a:srgbClr val="A4A3A4"/>
          </p15:clr>
        </p15:guide>
        <p15:guide id="8" orient="horz" pos="1519" userDrawn="1">
          <p15:clr>
            <a:srgbClr val="A4A3A4"/>
          </p15:clr>
        </p15:guide>
        <p15:guide id="9" pos="341" userDrawn="1">
          <p15:clr>
            <a:srgbClr val="A4A3A4"/>
          </p15:clr>
        </p15:guide>
        <p15:guide id="10" pos="6407" userDrawn="1">
          <p15:clr>
            <a:srgbClr val="A4A3A4"/>
          </p15:clr>
        </p15:guide>
        <p15:guide id="11" pos="3368" userDrawn="1">
          <p15:clr>
            <a:srgbClr val="A4A3A4"/>
          </p15:clr>
        </p15:guide>
        <p15:guide id="12" pos="6725" userDrawn="1">
          <p15:clr>
            <a:srgbClr val="A4A3A4"/>
          </p15:clr>
        </p15:guide>
        <p15:guide id="13" orient="horz" pos="567" userDrawn="1">
          <p15:clr>
            <a:srgbClr val="A4A3A4"/>
          </p15:clr>
        </p15:guide>
        <p15:guide id="14" orient="horz" pos="657" userDrawn="1">
          <p15:clr>
            <a:srgbClr val="A4A3A4"/>
          </p15:clr>
        </p15:guide>
        <p15:guide id="15" orient="horz" pos="1565" userDrawn="1">
          <p15:clr>
            <a:srgbClr val="A4A3A4"/>
          </p15:clr>
        </p15:guide>
        <p15:guide id="16" orient="horz" pos="22" userDrawn="1">
          <p15:clr>
            <a:srgbClr val="A4A3A4"/>
          </p15:clr>
        </p15:guide>
        <p15:guide id="17" pos="329" userDrawn="1">
          <p15:clr>
            <a:srgbClr val="A4A3A4"/>
          </p15:clr>
        </p15:guide>
        <p15:guide id="18" pos="1055" userDrawn="1">
          <p15:clr>
            <a:srgbClr val="A4A3A4"/>
          </p15:clr>
        </p15:guide>
        <p15:guide id="19" pos="2189" userDrawn="1">
          <p15:clr>
            <a:srgbClr val="A4A3A4"/>
          </p15:clr>
        </p15:guide>
        <p15:guide id="20" pos="60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  <p15:guide id="3" orient="horz" pos="3155">
          <p15:clr>
            <a:srgbClr val="A4A3A4"/>
          </p15:clr>
        </p15:guide>
        <p15:guide id="4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5"/>
    <a:srgbClr val="EF7A00"/>
    <a:srgbClr val="F36F21"/>
    <a:srgbClr val="0F4A8C"/>
    <a:srgbClr val="7B3307"/>
    <a:srgbClr val="9A6702"/>
    <a:srgbClr val="135EB1"/>
    <a:srgbClr val="DFF1F5"/>
    <a:srgbClr val="11559F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1" autoAdjust="0"/>
    <p:restoredTop sz="98549" autoAdjust="0"/>
  </p:normalViewPr>
  <p:slideViewPr>
    <p:cSldViewPr>
      <p:cViewPr varScale="1">
        <p:scale>
          <a:sx n="103" d="100"/>
          <a:sy n="103" d="100"/>
        </p:scale>
        <p:origin x="1531" y="96"/>
      </p:cViewPr>
      <p:guideLst>
        <p:guide orient="horz" pos="4468"/>
        <p:guide orient="horz" pos="522"/>
        <p:guide orient="horz" pos="4422"/>
        <p:guide orient="horz"/>
        <p:guide orient="horz" pos="4694"/>
        <p:guide orient="horz" pos="1111"/>
        <p:guide orient="horz" pos="1247"/>
        <p:guide orient="horz" pos="1519"/>
        <p:guide pos="341"/>
        <p:guide pos="6407"/>
        <p:guide pos="3368"/>
        <p:guide pos="6725"/>
        <p:guide orient="horz" pos="567"/>
        <p:guide orient="horz" pos="657"/>
        <p:guide orient="horz" pos="1565"/>
        <p:guide orient="horz" pos="22"/>
        <p:guide pos="329"/>
        <p:guide pos="1055"/>
        <p:guide pos="2189"/>
        <p:guide pos="60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430" y="66"/>
      </p:cViewPr>
      <p:guideLst>
        <p:guide orient="horz" pos="3126"/>
        <p:guide pos="2141"/>
        <p:guide orient="horz" pos="3155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7BA4C-68FC-48B7-A6F0-45CE30D35DC5}" type="datetimeFigureOut">
              <a:rPr lang="ko-KR" altLang="en-US" smtClean="0"/>
              <a:pPr/>
              <a:t>2020-05-21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9BBC3-42EC-47E0-B0C5-7C7F35B0C5E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862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621" cy="501497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0934" y="0"/>
            <a:ext cx="2985621" cy="501497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96C593FB-80E8-4023-81DD-450762D2401D}" type="datetimeFigureOut">
              <a:rPr lang="ko-KR" altLang="en-US" smtClean="0"/>
              <a:pPr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7400" y="750888"/>
            <a:ext cx="53133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8" rIns="92437" bIns="462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495" y="4758609"/>
            <a:ext cx="5511174" cy="4508661"/>
          </a:xfrm>
          <a:prstGeom prst="rect">
            <a:avLst/>
          </a:prstGeom>
        </p:spPr>
        <p:txBody>
          <a:bodyPr vert="horz" lIns="92437" tIns="46218" rIns="92437" bIns="462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5615"/>
            <a:ext cx="2985621" cy="501496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0934" y="9515615"/>
            <a:ext cx="2985621" cy="501496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C09FB1A0-3B65-4E4B-99C5-DFA522019D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7887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5771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63657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51544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9430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27314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15201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03088" algn="l" defTabSz="97577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7400" y="750888"/>
            <a:ext cx="5313363" cy="3757612"/>
          </a:xfrm>
          <a:ln/>
        </p:spPr>
      </p:sp>
      <p:sp>
        <p:nvSpPr>
          <p:cNvPr id="102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90487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90487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90487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90487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9048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497216C9-4EA8-492D-8AF5-D2E12837AA1C}" type="slidenum">
              <a:rPr lang="en-US" altLang="ko-KR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ko-K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5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38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3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84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9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65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1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9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37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20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2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02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48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47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23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85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649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96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64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67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62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36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99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77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83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7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89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1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7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26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397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35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00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30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579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24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617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34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53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7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8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4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1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87400" y="750888"/>
            <a:ext cx="5313363" cy="37576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FB1A0-3B65-4E4B-99C5-DFA522019DC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1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 flipV="1">
            <a:off x="0" y="4"/>
            <a:ext cx="10693400" cy="541005"/>
          </a:xfrm>
          <a:prstGeom prst="rect">
            <a:avLst/>
          </a:prstGeom>
          <a:pattFill prst="smCheck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538" y="7"/>
            <a:ext cx="100654" cy="540271"/>
          </a:xfrm>
          <a:prstGeom prst="rect">
            <a:avLst/>
          </a:prstGeom>
          <a:solidFill>
            <a:srgbClr val="7B3307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" y="7252480"/>
            <a:ext cx="864096" cy="2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9"/>
          <p:cNvCxnSpPr/>
          <p:nvPr userDrawn="1"/>
        </p:nvCxnSpPr>
        <p:spPr>
          <a:xfrm>
            <a:off x="306141" y="7174987"/>
            <a:ext cx="1022513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8731076" y="7"/>
            <a:ext cx="1962324" cy="54027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926318" y="7263790"/>
            <a:ext cx="606533" cy="220558"/>
          </a:xfrm>
          <a:prstGeom prst="rect">
            <a:avLst/>
          </a:prstGeom>
        </p:spPr>
      </p:pic>
      <p:sp>
        <p:nvSpPr>
          <p:cNvPr id="8" name="바닥글 개체 틀 4"/>
          <p:cNvSpPr txBox="1">
            <a:spLocks/>
          </p:cNvSpPr>
          <p:nvPr userDrawn="1"/>
        </p:nvSpPr>
        <p:spPr>
          <a:xfrm>
            <a:off x="4590617" y="7212360"/>
            <a:ext cx="1512168" cy="239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600" kern="1200"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CE219-EB6B-43C8-9AB0-24912BADEA4B}" type="slidenum">
              <a:rPr lang="en-US" altLang="ko-KR" sz="900" b="0" baseline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28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 userDrawn="1"/>
        </p:nvSpPr>
        <p:spPr>
          <a:xfrm flipV="1">
            <a:off x="0" y="0"/>
            <a:ext cx="10693400" cy="900000"/>
          </a:xfrm>
          <a:prstGeom prst="rect">
            <a:avLst/>
          </a:prstGeom>
          <a:pattFill prst="smCheck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 dirty="0">
              <a:latin typeface="+mj-ea"/>
              <a:ea typeface="+mj-e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" y="7252480"/>
            <a:ext cx="864096" cy="2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9"/>
          <p:cNvCxnSpPr/>
          <p:nvPr userDrawn="1"/>
        </p:nvCxnSpPr>
        <p:spPr>
          <a:xfrm>
            <a:off x="306141" y="7174987"/>
            <a:ext cx="1022513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 userDrawn="1"/>
        </p:nvSpPr>
        <p:spPr>
          <a:xfrm>
            <a:off x="8731076" y="3"/>
            <a:ext cx="1962324" cy="9000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  <p:sp>
        <p:nvSpPr>
          <p:cNvPr id="24" name="바닥글 개체 틀 4"/>
          <p:cNvSpPr txBox="1">
            <a:spLocks/>
          </p:cNvSpPr>
          <p:nvPr userDrawn="1"/>
        </p:nvSpPr>
        <p:spPr>
          <a:xfrm>
            <a:off x="4590617" y="7212360"/>
            <a:ext cx="1512168" cy="239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600" kern="1200"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CE219-EB6B-43C8-9AB0-24912BADEA4B}" type="slidenum">
              <a:rPr lang="en-US" altLang="ko-KR" sz="900" b="0" baseline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 userDrawn="1"/>
        </p:nvSpPr>
        <p:spPr bwMode="auto">
          <a:xfrm>
            <a:off x="-10538" y="3"/>
            <a:ext cx="100654" cy="900000"/>
          </a:xfrm>
          <a:prstGeom prst="rect">
            <a:avLst/>
          </a:prstGeom>
          <a:solidFill>
            <a:srgbClr val="7B3307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C45D5B2-4C9A-4A8F-9AD8-DC952B7E36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7242643"/>
            <a:ext cx="925912" cy="2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4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flipV="1">
            <a:off x="0" y="4"/>
            <a:ext cx="10693400" cy="541005"/>
          </a:xfrm>
          <a:prstGeom prst="rect">
            <a:avLst/>
          </a:prstGeom>
          <a:pattFill prst="smCheck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 dirty="0">
              <a:latin typeface="+mj-ea"/>
              <a:ea typeface="+mj-ea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" y="7252480"/>
            <a:ext cx="864096" cy="2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9"/>
          <p:cNvCxnSpPr/>
          <p:nvPr userDrawn="1"/>
        </p:nvCxnSpPr>
        <p:spPr>
          <a:xfrm>
            <a:off x="306141" y="7174987"/>
            <a:ext cx="1022513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731076" y="7"/>
            <a:ext cx="1962324" cy="54027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926318" y="7263790"/>
            <a:ext cx="606533" cy="220558"/>
          </a:xfrm>
          <a:prstGeom prst="rect">
            <a:avLst/>
          </a:prstGeom>
        </p:spPr>
      </p:pic>
      <p:sp>
        <p:nvSpPr>
          <p:cNvPr id="16" name="바닥글 개체 틀 4"/>
          <p:cNvSpPr txBox="1">
            <a:spLocks/>
          </p:cNvSpPr>
          <p:nvPr userDrawn="1"/>
        </p:nvSpPr>
        <p:spPr>
          <a:xfrm>
            <a:off x="4590617" y="7212360"/>
            <a:ext cx="1512168" cy="239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600" kern="1200"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CE219-EB6B-43C8-9AB0-24912BADEA4B}" type="slidenum">
              <a:rPr lang="en-US" altLang="ko-KR" sz="900" b="0" baseline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 userDrawn="1"/>
        </p:nvSpPr>
        <p:spPr bwMode="auto">
          <a:xfrm>
            <a:off x="-10538" y="7"/>
            <a:ext cx="100654" cy="540271"/>
          </a:xfrm>
          <a:prstGeom prst="rect">
            <a:avLst/>
          </a:prstGeom>
          <a:solidFill>
            <a:srgbClr val="7B3307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94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105075" y="7291718"/>
            <a:ext cx="474690" cy="238040"/>
          </a:xfrm>
          <a:prstGeom prst="rect">
            <a:avLst/>
          </a:prstGeom>
        </p:spPr>
        <p:txBody>
          <a:bodyPr/>
          <a:lstStyle>
            <a:lvl1pPr>
              <a:defRPr sz="972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E3622B3-D6D3-4BB5-A669-F3FFFB7C786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직사각형 2"/>
          <p:cNvSpPr/>
          <p:nvPr userDrawn="1"/>
        </p:nvSpPr>
        <p:spPr bwMode="auto">
          <a:xfrm>
            <a:off x="-10538" y="2"/>
            <a:ext cx="116464" cy="122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Straight Connector 9"/>
          <p:cNvCxnSpPr/>
          <p:nvPr userDrawn="1"/>
        </p:nvCxnSpPr>
        <p:spPr>
          <a:xfrm>
            <a:off x="541341" y="1044327"/>
            <a:ext cx="96297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36" descr="able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20435" r="7416" b="16083"/>
          <a:stretch>
            <a:fillRect/>
          </a:stretch>
        </p:blipFill>
        <p:spPr bwMode="auto">
          <a:xfrm>
            <a:off x="669928" y="683398"/>
            <a:ext cx="79216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2"/>
          <p:cNvSpPr>
            <a:spLocks noChangeShapeType="1"/>
          </p:cNvSpPr>
          <p:nvPr userDrawn="1"/>
        </p:nvSpPr>
        <p:spPr bwMode="auto">
          <a:xfrm flipV="1">
            <a:off x="0" y="3708623"/>
            <a:ext cx="10693400" cy="0"/>
          </a:xfrm>
          <a:prstGeom prst="line">
            <a:avLst/>
          </a:prstGeom>
          <a:noFill/>
          <a:ln w="3175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200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AE44A68-AF57-4892-8069-59298D02A2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202" y="725135"/>
            <a:ext cx="925912" cy="20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 flipV="1">
            <a:off x="0" y="4"/>
            <a:ext cx="10693400" cy="541005"/>
          </a:xfrm>
          <a:prstGeom prst="rect">
            <a:avLst/>
          </a:prstGeom>
          <a:pattFill prst="smCheck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 dirty="0">
              <a:latin typeface="+mj-ea"/>
              <a:ea typeface="+mj-ea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2" y="7252480"/>
            <a:ext cx="864096" cy="2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9"/>
          <p:cNvCxnSpPr/>
          <p:nvPr userDrawn="1"/>
        </p:nvCxnSpPr>
        <p:spPr>
          <a:xfrm>
            <a:off x="306141" y="7174987"/>
            <a:ext cx="1022513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731076" y="7"/>
            <a:ext cx="1962324" cy="54027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926318" y="7263790"/>
            <a:ext cx="606533" cy="220558"/>
          </a:xfrm>
          <a:prstGeom prst="rect">
            <a:avLst/>
          </a:prstGeom>
        </p:spPr>
      </p:pic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4590617" y="7212360"/>
            <a:ext cx="1512168" cy="239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600" kern="1200"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CE219-EB6B-43C8-9AB0-24912BADEA4B}" type="slidenum">
              <a:rPr lang="en-US" altLang="ko-KR" sz="900" b="0" baseline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-10538" y="7"/>
            <a:ext cx="100654" cy="540271"/>
          </a:xfrm>
          <a:prstGeom prst="rect">
            <a:avLst/>
          </a:prstGeom>
          <a:solidFill>
            <a:srgbClr val="7B3307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58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"/>
          <p:cNvSpPr/>
          <p:nvPr userDrawn="1"/>
        </p:nvSpPr>
        <p:spPr bwMode="auto">
          <a:xfrm>
            <a:off x="-10538" y="2"/>
            <a:ext cx="116464" cy="112474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1073140" eaLnBrk="0" hangingPunct="0">
              <a:spcBef>
                <a:spcPct val="50000"/>
              </a:spcBef>
              <a:buClr>
                <a:srgbClr val="000000"/>
              </a:buClr>
              <a:defRPr/>
            </a:pPr>
            <a:endParaRPr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Straight Connector 9"/>
          <p:cNvCxnSpPr/>
          <p:nvPr userDrawn="1"/>
        </p:nvCxnSpPr>
        <p:spPr>
          <a:xfrm>
            <a:off x="541341" y="612279"/>
            <a:ext cx="96297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/>
          <p:cNvCxnSpPr/>
          <p:nvPr userDrawn="1"/>
        </p:nvCxnSpPr>
        <p:spPr>
          <a:xfrm>
            <a:off x="531816" y="7164388"/>
            <a:ext cx="96297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36" descr="able_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t="20435" r="7416" b="16083"/>
          <a:stretch>
            <a:fillRect/>
          </a:stretch>
        </p:blipFill>
        <p:spPr bwMode="auto">
          <a:xfrm>
            <a:off x="669928" y="251350"/>
            <a:ext cx="79216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2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3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2" r:id="rId2"/>
    <p:sldLayoutId id="2147483697" r:id="rId3"/>
    <p:sldLayoutId id="2147483698" r:id="rId4"/>
  </p:sldLayoutIdLst>
  <p:txStyles>
    <p:titleStyle>
      <a:lvl1pPr algn="ctr" defTabSz="975887" rtl="0" eaLnBrk="1" latinLnBrk="1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959" indent="-365959" algn="l" defTabSz="975887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2907" indent="-304964" algn="l" defTabSz="975887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57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707800" indent="-243972" algn="l" defTabSz="975887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5742" indent="-243972" algn="l" defTabSz="975887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3686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71629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9571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7514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943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5887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829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772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714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27656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5599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03543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4"/>
          <p:cNvSpPr txBox="1">
            <a:spLocks/>
          </p:cNvSpPr>
          <p:nvPr userDrawn="1"/>
        </p:nvSpPr>
        <p:spPr>
          <a:xfrm>
            <a:off x="4590617" y="7212360"/>
            <a:ext cx="1512168" cy="2393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600" kern="1200">
                <a:solidFill>
                  <a:schemeClr val="tx1">
                    <a:lumMod val="95000"/>
                    <a:lumOff val="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AACE219-EB6B-43C8-9AB0-24912BADEA4B}" type="slidenum">
              <a:rPr lang="en-US" altLang="ko-KR" sz="900" b="0" baseline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97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txStyles>
    <p:titleStyle>
      <a:lvl1pPr algn="ctr" defTabSz="975887" rtl="0" eaLnBrk="1" latinLnBrk="1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959" indent="-365959" algn="l" defTabSz="975887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92907" indent="-304964" algn="l" defTabSz="975887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57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707800" indent="-243972" algn="l" defTabSz="975887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5742" indent="-243972" algn="l" defTabSz="975887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3686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71629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9571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7514" indent="-243972" algn="l" defTabSz="97588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943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5887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829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51772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39714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27656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5599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03543" algn="l" defTabSz="97588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.earth.li/~sgtatham/putty/latest/w64/putty.ex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besoft.com/product/Nexacro.d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0" y="3084261"/>
            <a:ext cx="10228992" cy="49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9pPr>
          </a:lstStyle>
          <a:p>
            <a:pPr algn="r">
              <a:spcBef>
                <a:spcPct val="50000"/>
              </a:spcBef>
            </a:pPr>
            <a:r>
              <a:rPr kumimoji="0" lang="ko-KR" altLang="en-US" sz="2591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운영자매뉴얼</a:t>
            </a:r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0" y="2505037"/>
            <a:ext cx="10199858" cy="35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9pPr>
          </a:lstStyle>
          <a:p>
            <a:pPr algn="r">
              <a:spcBef>
                <a:spcPct val="50000"/>
              </a:spcBef>
            </a:pPr>
            <a:r>
              <a:rPr kumimoji="0" lang="ko-KR" altLang="en-US" sz="172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kumimoji="0" lang="ko-KR" altLang="en-US" sz="1727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에이블씨엔씨</a:t>
            </a:r>
            <a:r>
              <a:rPr kumimoji="0" lang="en-US" altLang="ko-KR" sz="172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POS/PRM </a:t>
            </a:r>
            <a:r>
              <a:rPr kumimoji="0" lang="ko-KR" altLang="en-US" sz="172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고도화 구축</a:t>
            </a:r>
          </a:p>
        </p:txBody>
      </p:sp>
      <p:sp>
        <p:nvSpPr>
          <p:cNvPr id="9221" name="직사각형 8"/>
          <p:cNvSpPr>
            <a:spLocks noChangeArrowheads="1"/>
          </p:cNvSpPr>
          <p:nvPr/>
        </p:nvSpPr>
        <p:spPr bwMode="auto">
          <a:xfrm>
            <a:off x="8133157" y="3828002"/>
            <a:ext cx="2049569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1pPr>
            <a:lvl2pPr marL="742950" indent="-28575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2pPr>
            <a:lvl3pPr marL="11430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3pPr>
            <a:lvl4pPr marL="16002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4pPr>
            <a:lvl5pPr marL="2057400" indent="-228600"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체" panose="020B0609000101010101" pitchFamily="49" charset="-127"/>
              </a:defRPr>
            </a:lvl9pPr>
          </a:lstStyle>
          <a:p>
            <a:pPr algn="r" eaLnBrk="1" latinLnBrk="1" hangingPunct="1"/>
            <a:r>
              <a:rPr kumimoji="0" lang="en-US" altLang="ko-KR" sz="161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2020.05.20</a:t>
            </a:r>
            <a:endParaRPr lang="ko-KR" altLang="en-US" sz="161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</a:rPr>
              <a:t>정상적으로 프로젝트가 열린 것을 확인 할 수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9" y="1414419"/>
            <a:ext cx="7183299" cy="553456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29284" y="248448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18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넥사크로</a:t>
            </a:r>
            <a:r>
              <a:rPr lang="ko-KR" altLang="en-US" sz="1000" dirty="0" smtClean="0">
                <a:solidFill>
                  <a:schemeClr val="tx1"/>
                </a:solidFill>
              </a:rPr>
              <a:t> 상단 </a:t>
            </a:r>
            <a:r>
              <a:rPr lang="en-US" altLang="ko-KR" sz="1000" dirty="0" smtClean="0">
                <a:solidFill>
                  <a:schemeClr val="tx1"/>
                </a:solidFill>
              </a:rPr>
              <a:t>Tools -&gt; Options </a:t>
            </a:r>
            <a:r>
              <a:rPr lang="ko-KR" altLang="en-US" sz="1000" dirty="0" smtClean="0">
                <a:solidFill>
                  <a:schemeClr val="tx1"/>
                </a:solidFill>
              </a:rPr>
              <a:t>를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Environment -&gt; General 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항목을 선택한다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General </a:t>
            </a:r>
            <a:r>
              <a:rPr lang="ko-KR" altLang="en-US" sz="1000" dirty="0" smtClean="0">
                <a:solidFill>
                  <a:schemeClr val="tx1"/>
                </a:solidFill>
              </a:rPr>
              <a:t>안의 </a:t>
            </a:r>
            <a:r>
              <a:rPr lang="en-US" altLang="ko-KR" sz="1000" dirty="0" smtClean="0">
                <a:solidFill>
                  <a:schemeClr val="tx1"/>
                </a:solidFill>
              </a:rPr>
              <a:t>Working Folder 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항목의 경로를</a:t>
            </a:r>
            <a:r>
              <a:rPr lang="en-US" altLang="ko-KR" sz="1000" dirty="0">
                <a:solidFill>
                  <a:schemeClr val="tx1"/>
                </a:solidFill>
              </a:rPr>
              <a:t> Eclipse Workspace</a:t>
            </a:r>
            <a:r>
              <a:rPr lang="ko-KR" altLang="en-US" sz="1000" dirty="0">
                <a:solidFill>
                  <a:schemeClr val="tx1"/>
                </a:solidFill>
              </a:rPr>
              <a:t>경로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smtClean="0">
                <a:solidFill>
                  <a:schemeClr val="tx1"/>
                </a:solidFill>
              </a:rPr>
              <a:t>aps\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nexacro_aps</a:t>
            </a:r>
            <a:r>
              <a:rPr lang="ko-KR" altLang="en-US" sz="1000" dirty="0" smtClean="0">
                <a:solidFill>
                  <a:schemeClr val="tx1"/>
                </a:solidFill>
              </a:rPr>
              <a:t>로 변경한다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3" y="1441563"/>
            <a:ext cx="7245417" cy="557942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250356" y="144156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90029" y="2643758"/>
            <a:ext cx="3133931" cy="3625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19512" y="271703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76516" y="275205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5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Environment </a:t>
            </a:r>
            <a:r>
              <a:rPr lang="en-US" altLang="ko-KR" sz="1000" dirty="0">
                <a:solidFill>
                  <a:schemeClr val="tx1"/>
                </a:solidFill>
              </a:rPr>
              <a:t>-&gt; </a:t>
            </a:r>
            <a:r>
              <a:rPr lang="en-US" altLang="ko-KR" sz="1000" dirty="0" smtClean="0">
                <a:solidFill>
                  <a:schemeClr val="tx1"/>
                </a:solidFill>
              </a:rPr>
              <a:t>Build </a:t>
            </a:r>
            <a:r>
              <a:rPr lang="ko-KR" altLang="en-US" sz="1000" dirty="0">
                <a:solidFill>
                  <a:schemeClr val="tx1"/>
                </a:solidFill>
              </a:rPr>
              <a:t>항목을 선택한다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Generate Path 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항목을 </a:t>
            </a:r>
            <a:r>
              <a:rPr lang="en-US" altLang="ko-KR" sz="1000" dirty="0">
                <a:solidFill>
                  <a:schemeClr val="tx1"/>
                </a:solidFill>
              </a:rPr>
              <a:t>Eclipse Workspace</a:t>
            </a:r>
            <a:r>
              <a:rPr lang="ko-KR" altLang="en-US" sz="1000" dirty="0">
                <a:solidFill>
                  <a:schemeClr val="tx1"/>
                </a:solidFill>
              </a:rPr>
              <a:t>경로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smtClean="0">
                <a:solidFill>
                  <a:schemeClr val="tx1"/>
                </a:solidFill>
              </a:rPr>
              <a:t>aps\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WebRoot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000" dirty="0" smtClean="0">
                <a:solidFill>
                  <a:schemeClr val="tx1"/>
                </a:solidFill>
              </a:rPr>
              <a:t>변경한다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                </a:t>
            </a:r>
            <a:r>
              <a:rPr lang="en-US" altLang="ko-KR" sz="1000" dirty="0" smtClean="0">
                <a:solidFill>
                  <a:srgbClr val="FF0000"/>
                </a:solidFill>
              </a:rPr>
              <a:t>*</a:t>
            </a:r>
            <a:r>
              <a:rPr lang="ko-KR" altLang="en-US" sz="1000" dirty="0" smtClean="0">
                <a:solidFill>
                  <a:srgbClr val="FF0000"/>
                </a:solidFill>
              </a:rPr>
              <a:t>수정 및 생성된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넥사크로파일을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컴파일하면</a:t>
            </a:r>
            <a:r>
              <a:rPr lang="ko-KR" altLang="en-US" sz="1000" dirty="0" smtClean="0">
                <a:solidFill>
                  <a:srgbClr val="FF0000"/>
                </a:solidFill>
              </a:rPr>
              <a:t> 위에 설정한 경로에 저장된다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Base Lib Path 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항목을 </a:t>
            </a:r>
            <a:r>
              <a:rPr lang="en-US" altLang="ko-KR" sz="1000" dirty="0">
                <a:solidFill>
                  <a:schemeClr val="tx1"/>
                </a:solidFill>
              </a:rPr>
              <a:t>Eclipse Workspace</a:t>
            </a:r>
            <a:r>
              <a:rPr lang="ko-KR" altLang="en-US" sz="1000" dirty="0">
                <a:solidFill>
                  <a:schemeClr val="tx1"/>
                </a:solidFill>
              </a:rPr>
              <a:t>경로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smtClean="0">
                <a:solidFill>
                  <a:schemeClr val="tx1"/>
                </a:solidFill>
              </a:rPr>
              <a:t>aps\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nexacro_aps</a:t>
            </a:r>
            <a:r>
              <a:rPr lang="en-US" altLang="ko-KR" sz="1000" dirty="0" smtClean="0">
                <a:solidFill>
                  <a:schemeClr val="tx1"/>
                </a:solidFill>
              </a:rPr>
              <a:t>\nexacro14lib 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000" dirty="0" smtClean="0">
                <a:solidFill>
                  <a:schemeClr val="tx1"/>
                </a:solidFill>
              </a:rPr>
              <a:t>변경한다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Auto Generate 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항목을 체크한다                 </a:t>
            </a:r>
            <a:r>
              <a:rPr lang="en-US" altLang="ko-KR" sz="1000" dirty="0">
                <a:solidFill>
                  <a:srgbClr val="FF0000"/>
                </a:solidFill>
              </a:rPr>
              <a:t>*</a:t>
            </a:r>
            <a:r>
              <a:rPr lang="ko-KR" altLang="en-US" sz="1000" dirty="0" smtClean="0">
                <a:solidFill>
                  <a:srgbClr val="FF0000"/>
                </a:solidFill>
              </a:rPr>
              <a:t>체크 시 소스 수정 후 저장 시마다 자동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컴파일됨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4" y="1522154"/>
            <a:ext cx="7284771" cy="56163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14154" y="2668608"/>
            <a:ext cx="3104009" cy="544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14154" y="3271724"/>
            <a:ext cx="3104009" cy="544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598130" y="272492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00903" y="343605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43637" y="291339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16945" y="440884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12941" y="4323775"/>
            <a:ext cx="1597655" cy="301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3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 smtClean="0">
                <a:solidFill>
                  <a:schemeClr val="tx1"/>
                </a:solidFill>
              </a:rPr>
              <a:t>TypeDefinition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더블클릭한다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나타난 팝업 창의 </a:t>
            </a:r>
            <a:r>
              <a:rPr lang="en-US" altLang="ko-KR" sz="1000" dirty="0" smtClean="0">
                <a:solidFill>
                  <a:schemeClr val="tx1"/>
                </a:solidFill>
              </a:rPr>
              <a:t>Services </a:t>
            </a:r>
            <a:r>
              <a:rPr lang="ko-KR" altLang="en-US" sz="1000" dirty="0" smtClean="0">
                <a:solidFill>
                  <a:schemeClr val="tx1"/>
                </a:solidFill>
              </a:rPr>
              <a:t>탭을 선택한다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Svc</a:t>
            </a:r>
            <a:r>
              <a:rPr lang="ko-KR" altLang="en-US" sz="1000" dirty="0" smtClean="0">
                <a:solidFill>
                  <a:schemeClr val="tx1"/>
                </a:solidFill>
              </a:rPr>
              <a:t>항목의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url</a:t>
            </a:r>
            <a:r>
              <a:rPr lang="ko-KR" altLang="en-US" sz="1000" dirty="0" smtClean="0">
                <a:solidFill>
                  <a:schemeClr val="tx1"/>
                </a:solidFill>
              </a:rPr>
              <a:t>을 </a:t>
            </a:r>
            <a:r>
              <a:rPr lang="en-US" altLang="ko-KR" sz="1000" dirty="0" smtClean="0">
                <a:solidFill>
                  <a:schemeClr val="tx1"/>
                </a:solidFill>
                <a:hlinkClick r:id="rId3"/>
              </a:rPr>
              <a:t>http://127.0.0.1:8080/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설정해준다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                                       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*</a:t>
            </a:r>
            <a:r>
              <a:rPr lang="ko-KR" altLang="en-US" sz="1000" dirty="0" smtClean="0">
                <a:solidFill>
                  <a:srgbClr val="FF0000"/>
                </a:solidFill>
              </a:rPr>
              <a:t>로컬 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000" dirty="0" smtClean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+</a:t>
            </a:r>
            <a:r>
              <a:rPr lang="ko-KR" altLang="en-US" sz="1000" dirty="0" smtClean="0">
                <a:solidFill>
                  <a:srgbClr val="FF0000"/>
                </a:solidFill>
              </a:rPr>
              <a:t> 설정한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톰캣</a:t>
            </a:r>
            <a:r>
              <a:rPr lang="ko-KR" altLang="en-US" sz="1000" dirty="0" smtClean="0">
                <a:solidFill>
                  <a:srgbClr val="FF0000"/>
                </a:solidFill>
              </a:rPr>
              <a:t> 포트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운영서버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반영시에는</a:t>
            </a:r>
            <a:r>
              <a:rPr lang="ko-KR" altLang="en-US" sz="1000" dirty="0" smtClean="0">
                <a:solidFill>
                  <a:srgbClr val="FF0000"/>
                </a:solidFill>
              </a:rPr>
              <a:t> 운영 도메인으로 변경 후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반영해야한다</a:t>
            </a:r>
            <a:r>
              <a:rPr lang="en-US" altLang="ko-KR" sz="1000" dirty="0" smtClean="0">
                <a:solidFill>
                  <a:srgbClr val="FF0000"/>
                </a:solidFill>
              </a:rPr>
              <a:t>.)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33" y="1624563"/>
            <a:ext cx="7102717" cy="54724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5458" y="2844527"/>
            <a:ext cx="629057" cy="129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102" y="1896623"/>
            <a:ext cx="4395343" cy="467978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40322" y="2483845"/>
            <a:ext cx="1072051" cy="1232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25458" y="261504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타원 16"/>
          <p:cNvSpPr/>
          <p:nvPr/>
        </p:nvSpPr>
        <p:spPr>
          <a:xfrm>
            <a:off x="2754412" y="198043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77479" y="226782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22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톰캣</a:t>
            </a:r>
            <a:r>
              <a:rPr lang="ko-KR" altLang="en-US" sz="1000" dirty="0" smtClean="0">
                <a:solidFill>
                  <a:schemeClr val="tx1"/>
                </a:solidFill>
              </a:rPr>
              <a:t> 실행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웹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주소창에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127.0.0.1:PORT </a:t>
            </a:r>
            <a:r>
              <a:rPr lang="ko-KR" altLang="en-US" sz="1000" dirty="0" smtClean="0">
                <a:solidFill>
                  <a:schemeClr val="tx1"/>
                </a:solidFill>
              </a:rPr>
              <a:t>입력 시 실행되는 것을 확인한다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실행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1" y="1548858"/>
            <a:ext cx="5791161" cy="22055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228" y="2844527"/>
            <a:ext cx="6034627" cy="400934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330476" y="199595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1602284" y="298854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4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프로젝트 설정 완료 후 실행 중 오류 발생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프로젝트 </a:t>
            </a:r>
            <a:r>
              <a:rPr lang="en-US" altLang="ko-KR" sz="1000" dirty="0" smtClean="0">
                <a:solidFill>
                  <a:schemeClr val="tx1"/>
                </a:solidFill>
              </a:rPr>
              <a:t>aps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우클릭</a:t>
            </a:r>
            <a:r>
              <a:rPr lang="ko-KR" altLang="en-US" sz="1000" dirty="0" smtClean="0">
                <a:solidFill>
                  <a:schemeClr val="tx1"/>
                </a:solidFill>
              </a:rPr>
              <a:t> 후 </a:t>
            </a:r>
            <a:r>
              <a:rPr lang="en-US" altLang="ko-KR" sz="1000" dirty="0" smtClean="0">
                <a:solidFill>
                  <a:schemeClr val="tx1"/>
                </a:solidFill>
              </a:rPr>
              <a:t>Build Path -&gt; Configure Build Path…</a:t>
            </a:r>
            <a:r>
              <a:rPr lang="ko-KR" altLang="en-US" sz="1000" dirty="0" smtClean="0">
                <a:solidFill>
                  <a:schemeClr val="tx1"/>
                </a:solidFill>
              </a:rPr>
              <a:t>을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팝업 된 </a:t>
            </a:r>
            <a:r>
              <a:rPr lang="en-US" altLang="ko-KR" sz="1000" dirty="0" smtClean="0">
                <a:solidFill>
                  <a:schemeClr val="tx1"/>
                </a:solidFill>
              </a:rPr>
              <a:t>Build Path </a:t>
            </a:r>
            <a:r>
              <a:rPr lang="ko-KR" altLang="en-US" sz="1000" dirty="0" smtClean="0">
                <a:solidFill>
                  <a:schemeClr val="tx1"/>
                </a:solidFill>
              </a:rPr>
              <a:t>창의 </a:t>
            </a:r>
            <a:r>
              <a:rPr lang="en-US" altLang="ko-KR" sz="1000" dirty="0" smtClean="0">
                <a:solidFill>
                  <a:schemeClr val="tx1"/>
                </a:solidFill>
              </a:rPr>
              <a:t>Libraries </a:t>
            </a:r>
            <a:r>
              <a:rPr lang="ko-KR" altLang="en-US" sz="1000" dirty="0" smtClean="0">
                <a:solidFill>
                  <a:schemeClr val="tx1"/>
                </a:solidFill>
              </a:rPr>
              <a:t>탭에서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Java </a:t>
            </a:r>
            <a:r>
              <a:rPr lang="ko-KR" altLang="en-US" sz="1000" dirty="0" smtClean="0">
                <a:solidFill>
                  <a:schemeClr val="tx1"/>
                </a:solidFill>
              </a:rPr>
              <a:t>및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톰캣의</a:t>
            </a:r>
            <a:r>
              <a:rPr lang="ko-KR" altLang="en-US" sz="1000" dirty="0" smtClean="0">
                <a:solidFill>
                  <a:schemeClr val="tx1"/>
                </a:solidFill>
              </a:rPr>
              <a:t> 경로가 정확히 입력되어 있는지 확인한다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4.3.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실행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11" y="2772519"/>
            <a:ext cx="5152281" cy="42314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88" y="1480780"/>
            <a:ext cx="3571875" cy="18669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8417" y="308893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8650" y="3088002"/>
            <a:ext cx="1827690" cy="21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90516" y="5587868"/>
            <a:ext cx="2160240" cy="16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90516" y="5868863"/>
            <a:ext cx="2160240" cy="169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74492" y="567428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159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및 화면 추가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이클립스에서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넥사크로</a:t>
            </a:r>
            <a:r>
              <a:rPr lang="ko-KR" altLang="en-US" sz="1000" dirty="0" smtClean="0">
                <a:solidFill>
                  <a:schemeClr val="tx1"/>
                </a:solidFill>
              </a:rPr>
              <a:t> 화면 소스 경로 아래에 신규 메뉴를 위한 폴더를 생성한다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8148" y="1015113"/>
            <a:ext cx="175080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생성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6" y="1614264"/>
            <a:ext cx="2943225" cy="4791075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34026" y="262943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4259" y="2628503"/>
            <a:ext cx="552001" cy="216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64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및 화면 추가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err="1" smtClean="0">
                <a:solidFill>
                  <a:schemeClr val="tx1"/>
                </a:solidFill>
              </a:rPr>
              <a:t>TypeDefinition</a:t>
            </a:r>
            <a:r>
              <a:rPr lang="ko-KR" altLang="en-US" sz="1000" dirty="0" smtClean="0">
                <a:solidFill>
                  <a:schemeClr val="tx1"/>
                </a:solidFill>
              </a:rPr>
              <a:t>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더블클릭한다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Services </a:t>
            </a:r>
            <a:r>
              <a:rPr lang="ko-KR" altLang="en-US" sz="1000" dirty="0" smtClean="0">
                <a:solidFill>
                  <a:schemeClr val="tx1"/>
                </a:solidFill>
              </a:rPr>
              <a:t>탭에서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Add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버튼을 </a:t>
            </a:r>
            <a:r>
              <a:rPr lang="ko-KR" altLang="en-US" sz="1000" dirty="0" smtClean="0">
                <a:solidFill>
                  <a:schemeClr val="tx1"/>
                </a:solidFill>
              </a:rPr>
              <a:t>클릭 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이클립스에서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추가했던 폴더명과 </a:t>
            </a:r>
            <a:r>
              <a:rPr lang="ko-KR" altLang="en-US" sz="1000" dirty="0" smtClean="0">
                <a:solidFill>
                  <a:schemeClr val="tx1"/>
                </a:solidFill>
              </a:rPr>
              <a:t>폴더 경로를 </a:t>
            </a:r>
            <a:r>
              <a:rPr lang="ko-KR" altLang="en-US" sz="1000" dirty="0" smtClean="0">
                <a:solidFill>
                  <a:schemeClr val="tx1"/>
                </a:solidFill>
              </a:rPr>
              <a:t>추가한다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이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cachelevel</a:t>
            </a:r>
            <a:r>
              <a:rPr lang="ko-KR" altLang="en-US" sz="1000" dirty="0" smtClean="0">
                <a:solidFill>
                  <a:schemeClr val="tx1"/>
                </a:solidFill>
              </a:rPr>
              <a:t>은 </a:t>
            </a:r>
            <a:r>
              <a:rPr lang="en-US" altLang="ko-KR" sz="1000" dirty="0" smtClean="0">
                <a:solidFill>
                  <a:schemeClr val="tx1"/>
                </a:solidFill>
              </a:rPr>
              <a:t>none</a:t>
            </a:r>
            <a:r>
              <a:rPr lang="ko-KR" altLang="en-US" sz="1000" dirty="0" smtClean="0">
                <a:solidFill>
                  <a:schemeClr val="tx1"/>
                </a:solidFill>
              </a:rPr>
              <a:t>으로 변경한다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8148" y="1015113"/>
            <a:ext cx="175080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생성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63" y="1440482"/>
            <a:ext cx="2362200" cy="57245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48008" y="326158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48241" y="3284715"/>
            <a:ext cx="108203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436" y="2161617"/>
            <a:ext cx="4338424" cy="46125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2801434" y="562971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01667" y="5654324"/>
            <a:ext cx="4289249" cy="157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83497" y="6234899"/>
            <a:ext cx="535012" cy="138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890217" y="621753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516" y="3499292"/>
            <a:ext cx="3113137" cy="1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1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및 화면 추가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JAVA, XML </a:t>
            </a:r>
            <a:r>
              <a:rPr lang="ko-KR" altLang="ko-KR" sz="1000" dirty="0">
                <a:solidFill>
                  <a:schemeClr val="tx1"/>
                </a:solidFill>
              </a:rPr>
              <a:t>소스의 기본경로에 화면 경로와 동일하게 폴더를 생성한다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규칙에 맞게</a:t>
            </a:r>
            <a:r>
              <a:rPr lang="en-US" altLang="ko-KR" sz="1000" dirty="0">
                <a:solidFill>
                  <a:schemeClr val="tx1"/>
                </a:solidFill>
              </a:rPr>
              <a:t> java </a:t>
            </a:r>
            <a:r>
              <a:rPr lang="ko-KR" altLang="ko-KR" sz="1000" dirty="0">
                <a:solidFill>
                  <a:schemeClr val="tx1"/>
                </a:solidFill>
              </a:rPr>
              <a:t>파일과 </a:t>
            </a:r>
            <a:r>
              <a:rPr lang="en-US" altLang="ko-KR" sz="1000" dirty="0">
                <a:solidFill>
                  <a:schemeClr val="tx1"/>
                </a:solidFill>
              </a:rPr>
              <a:t>XML </a:t>
            </a:r>
            <a:r>
              <a:rPr lang="ko-KR" altLang="ko-KR" sz="1000" dirty="0">
                <a:solidFill>
                  <a:schemeClr val="tx1"/>
                </a:solidFill>
              </a:rPr>
              <a:t>파일을 생성한다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err="1">
                <a:solidFill>
                  <a:schemeClr val="tx1"/>
                </a:solidFill>
              </a:rPr>
              <a:t>mybatis_config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파일에 </a:t>
            </a:r>
            <a:r>
              <a:rPr lang="en-US" altLang="ko-KR" sz="1000" dirty="0">
                <a:solidFill>
                  <a:schemeClr val="tx1"/>
                </a:solidFill>
              </a:rPr>
              <a:t>XML </a:t>
            </a:r>
            <a:r>
              <a:rPr lang="ko-KR" altLang="ko-KR" sz="1000" dirty="0" smtClean="0">
                <a:solidFill>
                  <a:schemeClr val="tx1"/>
                </a:solidFill>
              </a:rPr>
              <a:t>파일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경로를</a:t>
            </a:r>
            <a:r>
              <a:rPr lang="ko-KR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추가해준다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* </a:t>
            </a:r>
            <a:r>
              <a:rPr lang="ko-KR" altLang="en-US" sz="1000" dirty="0" smtClean="0">
                <a:solidFill>
                  <a:srgbClr val="FF0000"/>
                </a:solidFill>
              </a:rPr>
              <a:t>위의 작업까지 마친 후 실제 </a:t>
            </a:r>
            <a:r>
              <a:rPr lang="en-US" altLang="ko-KR" sz="1000" dirty="0" smtClean="0">
                <a:solidFill>
                  <a:srgbClr val="FF0000"/>
                </a:solidFill>
              </a:rPr>
              <a:t>PRM </a:t>
            </a:r>
            <a:r>
              <a:rPr lang="ko-KR" altLang="en-US" sz="1000" dirty="0" smtClean="0">
                <a:solidFill>
                  <a:srgbClr val="FF0000"/>
                </a:solidFill>
              </a:rPr>
              <a:t>화면에 보여   주기 위한 작업이 존재하며 해당 내용은</a:t>
            </a: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사용자매뉴얼 중 시스템관리</a:t>
            </a:r>
            <a:r>
              <a:rPr lang="en-US" altLang="ko-KR" sz="1000" dirty="0" smtClean="0">
                <a:solidFill>
                  <a:srgbClr val="FF0000"/>
                </a:solidFill>
              </a:rPr>
              <a:t>-</a:t>
            </a:r>
            <a:r>
              <a:rPr lang="ko-KR" altLang="en-US" sz="1000" dirty="0" smtClean="0">
                <a:solidFill>
                  <a:srgbClr val="FF0000"/>
                </a:solidFill>
              </a:rPr>
              <a:t>메뉴관리 매뉴얼 참조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8148" y="1015113"/>
            <a:ext cx="175080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메뉴 생성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4" y="1620391"/>
            <a:ext cx="2736304" cy="339472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88249" y="320550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10785" y="3224249"/>
            <a:ext cx="481754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6014" y="3410165"/>
            <a:ext cx="1280325" cy="292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0298" y="3448326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817" y="3402781"/>
            <a:ext cx="5265359" cy="359618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159094" y="635417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1630" y="6372919"/>
            <a:ext cx="3181094" cy="19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3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6376" y="1015113"/>
            <a:ext cx="186781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7435" y="1620391"/>
            <a:ext cx="6713441" cy="95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latinLnBrk="0">
              <a:lnSpc>
                <a:spcPct val="120000"/>
              </a:lnSpc>
              <a:buFontTx/>
              <a:buChar char="-"/>
            </a:pPr>
            <a:r>
              <a:rPr lang="ko-KR" altLang="ko-KR" sz="1200" dirty="0" smtClean="0"/>
              <a:t>화면 </a:t>
            </a:r>
            <a:r>
              <a:rPr lang="ko-KR" altLang="ko-KR" sz="1200" dirty="0"/>
              <a:t>소스를 수정한 후 서버에 반영하기 위해선 컴파일 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</a:t>
            </a:r>
            <a:r>
              <a:rPr lang="ko-KR" altLang="ko-KR" sz="1200" dirty="0"/>
              <a:t>파일을</a:t>
            </a:r>
            <a:r>
              <a:rPr lang="en-US" altLang="ko-KR" sz="1200" dirty="0"/>
              <a:t> WEB</a:t>
            </a:r>
            <a:r>
              <a:rPr lang="ko-KR" altLang="ko-KR" sz="1200" dirty="0"/>
              <a:t>서버에 올려야 한다</a:t>
            </a:r>
            <a:r>
              <a:rPr lang="en-US" altLang="ko-KR" sz="1200" dirty="0" smtClean="0"/>
              <a:t>.</a:t>
            </a:r>
          </a:p>
          <a:p>
            <a:pPr marL="171450" indent="-171450" algn="just" latinLnBrk="0">
              <a:lnSpc>
                <a:spcPct val="120000"/>
              </a:lnSpc>
              <a:buFontTx/>
              <a:buChar char="-"/>
            </a:pPr>
            <a:endParaRPr lang="en-US" altLang="ko-KR" sz="1200" dirty="0" smtClean="0"/>
          </a:p>
          <a:p>
            <a:pPr algn="just" latinLnBrk="0">
              <a:lnSpc>
                <a:spcPct val="120000"/>
              </a:lnSpc>
            </a:pPr>
            <a:r>
              <a:rPr lang="en-US" altLang="ko-KR" sz="1200" dirty="0" smtClean="0"/>
              <a:t>- </a:t>
            </a:r>
            <a:r>
              <a:rPr lang="ko-KR" altLang="ko-KR" sz="1200" dirty="0" smtClean="0"/>
              <a:t>기본적으로 화면의 소스를 수정 후</a:t>
            </a:r>
            <a:r>
              <a:rPr lang="en-US" altLang="ko-KR" sz="1200" dirty="0" smtClean="0"/>
              <a:t> [</a:t>
            </a:r>
            <a:r>
              <a:rPr lang="ko-KR" altLang="ko-KR" sz="1200" dirty="0" smtClean="0"/>
              <a:t>그림 </a:t>
            </a:r>
            <a:r>
              <a:rPr lang="en-US" altLang="ko-KR" sz="1200" dirty="0" smtClean="0"/>
              <a:t>5-1]</a:t>
            </a:r>
            <a:r>
              <a:rPr lang="ko-KR" altLang="ko-KR" sz="1200" dirty="0" smtClean="0"/>
              <a:t>의</a:t>
            </a:r>
            <a:r>
              <a:rPr lang="en-US" altLang="ko-KR" sz="1200" dirty="0" smtClean="0"/>
              <a:t> Ctrl + S, </a:t>
            </a:r>
            <a:r>
              <a:rPr lang="ko-KR" altLang="ko-KR" sz="1200" dirty="0" smtClean="0"/>
              <a:t>메뉴의 저장 또는 메뉴의</a:t>
            </a:r>
            <a:r>
              <a:rPr lang="en-US" altLang="ko-KR" sz="1200" dirty="0" smtClean="0"/>
              <a:t> Generate File</a:t>
            </a:r>
            <a:r>
              <a:rPr lang="ko-KR" altLang="ko-KR" sz="1200" dirty="0" smtClean="0"/>
              <a:t>을 이용하여 컴파일을 한다</a:t>
            </a:r>
            <a:r>
              <a:rPr lang="en-US" altLang="ko-KR" sz="1200" dirty="0" smtClean="0"/>
              <a:t>.</a:t>
            </a:r>
            <a:endParaRPr lang="ko-KR" altLang="ko-KR" sz="12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7" y="2678948"/>
            <a:ext cx="5347970" cy="8248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7" y="4591751"/>
            <a:ext cx="6515100" cy="20574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29340" y="4955959"/>
            <a:ext cx="4624814" cy="76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6376" y="3868021"/>
            <a:ext cx="70025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200" kern="100" dirty="0">
                <a:cs typeface="Times New Roman" panose="02020603050405020304" pitchFamily="18" charset="0"/>
              </a:rPr>
              <a:t>소스를 컴파일 하면 컴파일 된</a:t>
            </a:r>
            <a:r>
              <a:rPr lang="en-US" altLang="ko-KR" sz="1200" kern="100" dirty="0"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cs typeface="Times New Roman" panose="02020603050405020304" pitchFamily="18" charset="0"/>
              </a:rPr>
              <a:t>js</a:t>
            </a:r>
            <a:r>
              <a:rPr lang="ko-KR" altLang="ko-KR" sz="1200" kern="100" dirty="0">
                <a:cs typeface="Times New Roman" panose="02020603050405020304" pitchFamily="18" charset="0"/>
              </a:rPr>
              <a:t>파일은</a:t>
            </a:r>
            <a:r>
              <a:rPr lang="en-US" altLang="ko-KR" sz="1200" kern="100" dirty="0"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smtClean="0">
                <a:cs typeface="Times New Roman" panose="02020603050405020304" pitchFamily="18" charset="0"/>
              </a:rPr>
              <a:t>아래</a:t>
            </a:r>
            <a:r>
              <a:rPr lang="ko-KR" altLang="ko-KR" sz="1200" kern="100" dirty="0" smtClean="0">
                <a:cs typeface="Times New Roman" panose="02020603050405020304" pitchFamily="18" charset="0"/>
              </a:rPr>
              <a:t>처럼 </a:t>
            </a:r>
            <a:r>
              <a:rPr lang="ko-KR" altLang="ko-KR" sz="1200" kern="100" dirty="0">
                <a:cs typeface="Times New Roman" panose="02020603050405020304" pitchFamily="18" charset="0"/>
              </a:rPr>
              <a:t>메뉴의</a:t>
            </a:r>
            <a:r>
              <a:rPr lang="en-US" altLang="ko-KR" sz="1200" kern="100" dirty="0">
                <a:cs typeface="Times New Roman" panose="02020603050405020304" pitchFamily="18" charset="0"/>
              </a:rPr>
              <a:t> Options </a:t>
            </a:r>
            <a:r>
              <a:rPr lang="ko-KR" altLang="ko-KR" sz="1200" kern="100" dirty="0">
                <a:cs typeface="Times New Roman" panose="02020603050405020304" pitchFamily="18" charset="0"/>
              </a:rPr>
              <a:t>버튼을 클릭하여</a:t>
            </a:r>
            <a:r>
              <a:rPr lang="en-US" altLang="ko-KR" sz="1200" kern="100" dirty="0">
                <a:cs typeface="Times New Roman" panose="02020603050405020304" pitchFamily="18" charset="0"/>
              </a:rPr>
              <a:t> Options </a:t>
            </a:r>
            <a:r>
              <a:rPr lang="ko-KR" altLang="ko-KR" sz="1200" kern="100" dirty="0">
                <a:cs typeface="Times New Roman" panose="02020603050405020304" pitchFamily="18" charset="0"/>
              </a:rPr>
              <a:t>창을 연 후</a:t>
            </a:r>
            <a:r>
              <a:rPr lang="en-US" altLang="ko-KR" sz="1200" kern="100" dirty="0">
                <a:cs typeface="Times New Roman" panose="02020603050405020304" pitchFamily="18" charset="0"/>
              </a:rPr>
              <a:t> Environment &gt; build</a:t>
            </a:r>
            <a:r>
              <a:rPr lang="ko-KR" altLang="ko-KR" sz="1200" kern="100" dirty="0"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cs typeface="Times New Roman" panose="02020603050405020304" pitchFamily="18" charset="0"/>
              </a:rPr>
              <a:t> Generate Path</a:t>
            </a:r>
            <a:r>
              <a:rPr lang="ko-KR" altLang="ko-KR" sz="1200" kern="100" dirty="0">
                <a:cs typeface="Times New Roman" panose="02020603050405020304" pitchFamily="18" charset="0"/>
              </a:rPr>
              <a:t>에 설정된 경로</a:t>
            </a:r>
            <a:r>
              <a:rPr lang="en-US" altLang="ko-KR" sz="1200" kern="100" dirty="0">
                <a:cs typeface="Times New Roman" panose="02020603050405020304" pitchFamily="18" charset="0"/>
              </a:rPr>
              <a:t> + </a:t>
            </a:r>
            <a:r>
              <a:rPr lang="ko-KR" altLang="ko-KR" sz="1200" kern="100" dirty="0">
                <a:cs typeface="Times New Roman" panose="02020603050405020304" pitchFamily="18" charset="0"/>
              </a:rPr>
              <a:t>프로젝트 명</a:t>
            </a:r>
            <a:r>
              <a:rPr lang="en-US" altLang="ko-KR" sz="1200" kern="100" dirty="0">
                <a:cs typeface="Times New Roman" panose="02020603050405020304" pitchFamily="18" charset="0"/>
              </a:rPr>
              <a:t> + </a:t>
            </a:r>
            <a:r>
              <a:rPr lang="ko-KR" altLang="ko-KR" sz="1200" kern="100" dirty="0">
                <a:cs typeface="Times New Roman" panose="02020603050405020304" pitchFamily="18" charset="0"/>
              </a:rPr>
              <a:t>폴더 경로에 생성된다</a:t>
            </a:r>
            <a:r>
              <a:rPr lang="en-US" altLang="ko-KR" sz="1200" kern="100" dirty="0">
                <a:cs typeface="Times New Roman" panose="02020603050405020304" pitchFamily="18" charset="0"/>
              </a:rPr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328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설치 정보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36801"/>
              </p:ext>
            </p:extLst>
          </p:nvPr>
        </p:nvGraphicFramePr>
        <p:xfrm>
          <a:off x="181650" y="2212528"/>
          <a:ext cx="7146900" cy="756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0095"/>
                <a:gridCol w="1490983"/>
                <a:gridCol w="999548"/>
                <a:gridCol w="2936274"/>
              </a:tblGrid>
              <a:tr h="1891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어플리케이션 명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설치서버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설치경로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rowSpan="3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err="1" smtClean="0">
                          <a:effectLst/>
                        </a:rPr>
                        <a:t>에이블씨앤씨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POS/PRM </a:t>
                      </a:r>
                      <a:r>
                        <a:rPr lang="ko-KR" sz="900" kern="100" dirty="0">
                          <a:effectLst/>
                        </a:rPr>
                        <a:t>시스템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개발서버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192.168.250.8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/home/httpd/missha/WebRoot/aps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</a:rPr>
                        <a:t>운영서버</a:t>
                      </a:r>
                      <a:r>
                        <a:rPr lang="en-US" altLang="ko-KR" sz="1000" kern="100" dirty="0" smtClean="0">
                          <a:effectLst/>
                        </a:rPr>
                        <a:t>1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61.100.3.208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/home/</a:t>
                      </a:r>
                      <a:r>
                        <a:rPr lang="en-US" sz="1000" kern="100" dirty="0" err="1">
                          <a:effectLst/>
                        </a:rPr>
                        <a:t>httpd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en-US" sz="1000" kern="100" dirty="0" err="1">
                          <a:effectLst/>
                        </a:rPr>
                        <a:t>missha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en-US" sz="1000" kern="100" dirty="0" err="1">
                          <a:effectLst/>
                        </a:rPr>
                        <a:t>WebRoot</a:t>
                      </a:r>
                      <a:r>
                        <a:rPr lang="en-US" sz="1000" kern="100" dirty="0">
                          <a:effectLst/>
                        </a:rPr>
                        <a:t>/aps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dirty="0" smtClean="0">
                          <a:effectLst/>
                        </a:rPr>
                        <a:t>운영서버</a:t>
                      </a:r>
                      <a:r>
                        <a:rPr lang="en-US" altLang="ko-KR" sz="1000" kern="100" dirty="0" smtClean="0">
                          <a:effectLst/>
                        </a:rPr>
                        <a:t>2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  <a:ea typeface="바탕체" panose="02030609000101010101" pitchFamily="17" charset="-127"/>
                        </a:rPr>
                        <a:t>61.100.3.245</a:t>
                      </a:r>
                      <a:endParaRPr lang="ko-KR" sz="1000" kern="100" dirty="0"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7586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</a:rPr>
                        <a:t>/home/</a:t>
                      </a:r>
                      <a:r>
                        <a:rPr lang="en-US" altLang="ko-KR" sz="1000" kern="100" dirty="0" err="1" smtClean="0">
                          <a:effectLst/>
                        </a:rPr>
                        <a:t>httpd</a:t>
                      </a:r>
                      <a:r>
                        <a:rPr lang="en-US" altLang="ko-KR" sz="1000" kern="100" dirty="0" smtClean="0">
                          <a:effectLst/>
                        </a:rPr>
                        <a:t>/</a:t>
                      </a:r>
                      <a:r>
                        <a:rPr lang="en-US" altLang="ko-KR" sz="1000" kern="100" dirty="0" err="1" smtClean="0">
                          <a:effectLst/>
                        </a:rPr>
                        <a:t>missha</a:t>
                      </a:r>
                      <a:r>
                        <a:rPr lang="en-US" altLang="ko-KR" sz="1000" kern="100" dirty="0" smtClean="0">
                          <a:effectLst/>
                        </a:rPr>
                        <a:t>/</a:t>
                      </a:r>
                      <a:r>
                        <a:rPr lang="en-US" altLang="ko-KR" sz="1000" kern="100" dirty="0" err="1" smtClean="0">
                          <a:effectLst/>
                        </a:rPr>
                        <a:t>WebRoot</a:t>
                      </a:r>
                      <a:r>
                        <a:rPr lang="en-US" altLang="ko-KR" sz="1000" kern="100" dirty="0" smtClean="0">
                          <a:effectLst/>
                        </a:rPr>
                        <a:t>/aps</a:t>
                      </a:r>
                      <a:endParaRPr lang="ko-KR" altLang="ko-KR" sz="800" kern="100" dirty="0" smtClean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43357"/>
              </p:ext>
            </p:extLst>
          </p:nvPr>
        </p:nvGraphicFramePr>
        <p:xfrm>
          <a:off x="200670" y="5299393"/>
          <a:ext cx="6436995" cy="756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805"/>
                <a:gridCol w="810260"/>
                <a:gridCol w="1619885"/>
                <a:gridCol w="2138045"/>
              </a:tblGrid>
              <a:tr h="1891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DB</a:t>
                      </a:r>
                      <a:r>
                        <a:rPr lang="ko-KR" sz="1000" kern="100" dirty="0">
                          <a:effectLst/>
                        </a:rPr>
                        <a:t>명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설치서버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접속계정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ANGPPSTS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개발서버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192.168.250.6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ASM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ANGPPS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</a:rPr>
                        <a:t>운영서버</a:t>
                      </a:r>
                      <a:r>
                        <a:rPr lang="en-US" altLang="ko-KR" sz="1000" kern="100" dirty="0" smtClean="0">
                          <a:effectLst/>
                        </a:rPr>
                        <a:t>1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  <a:ea typeface="+mn-ea"/>
                        </a:rPr>
                        <a:t>192.168.100.40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ASM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</a:rPr>
                        <a:t>ANGPPS</a:t>
                      </a:r>
                      <a:endParaRPr lang="ko-KR" sz="1000" kern="100" dirty="0"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i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운영서버</a:t>
                      </a:r>
                      <a:r>
                        <a:rPr lang="en-US" altLang="ko-KR" sz="1000" i="0" kern="100" dirty="0" smtClean="0">
                          <a:effectLst/>
                          <a:latin typeface="+mn-lt"/>
                          <a:ea typeface="바탕체" panose="02030609000101010101" pitchFamily="17" charset="-127"/>
                        </a:rPr>
                        <a:t>2</a:t>
                      </a:r>
                      <a:endParaRPr lang="ko-KR" sz="1000" i="0" kern="100" dirty="0"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  <a:ea typeface="+mn-ea"/>
                        </a:rPr>
                        <a:t>192.168.100.41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  <a:ea typeface="바탕체" panose="02030609000101010101" pitchFamily="17" charset="-127"/>
                        </a:rPr>
                        <a:t>ASM</a:t>
                      </a:r>
                      <a:endParaRPr lang="ko-KR" sz="1000" kern="100" dirty="0"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43788" y="1548385"/>
            <a:ext cx="2510624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1.1. 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PRM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설치경로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4132" y="4635252"/>
            <a:ext cx="1515158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1.3. DB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접속정보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30281"/>
              </p:ext>
            </p:extLst>
          </p:nvPr>
        </p:nvGraphicFramePr>
        <p:xfrm>
          <a:off x="185653" y="3769191"/>
          <a:ext cx="7146900" cy="756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0095"/>
                <a:gridCol w="1490983"/>
                <a:gridCol w="999548"/>
                <a:gridCol w="2936274"/>
              </a:tblGrid>
              <a:tr h="1891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어플리케이션 명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설치서버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설치경로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rowSpan="3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</a:rPr>
                        <a:t>TR/</a:t>
                      </a:r>
                      <a:r>
                        <a:rPr lang="ko-KR" altLang="en-US" sz="900" kern="100" dirty="0" smtClean="0">
                          <a:effectLst/>
                        </a:rPr>
                        <a:t>멤버십 인터페이스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ko-KR" sz="900" kern="100" dirty="0">
                          <a:effectLst/>
                        </a:rPr>
                        <a:t>시스템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개발서버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192.168.250.8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/Web-Service/Web-Applications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smtClean="0">
                          <a:effectLst/>
                        </a:rPr>
                        <a:t>운영서버</a:t>
                      </a:r>
                      <a:r>
                        <a:rPr lang="en-US" altLang="ko-KR" sz="1000" kern="100" dirty="0" smtClean="0">
                          <a:effectLst/>
                        </a:rPr>
                        <a:t>1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61.100.3.209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/Web-Service-Multi/Web-Applications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189117"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dirty="0" smtClean="0">
                          <a:effectLst/>
                        </a:rPr>
                        <a:t>운영서버</a:t>
                      </a:r>
                      <a:r>
                        <a:rPr lang="en-US" altLang="ko-KR" sz="1000" kern="100" dirty="0" smtClean="0">
                          <a:effectLst/>
                        </a:rPr>
                        <a:t>2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+mn-lt"/>
                          <a:ea typeface="바탕체" panose="02030609000101010101" pitchFamily="17" charset="-127"/>
                        </a:rPr>
                        <a:t>61.100.3.246</a:t>
                      </a:r>
                      <a:endParaRPr lang="ko-KR" sz="1000" kern="100" dirty="0">
                        <a:effectLst/>
                        <a:latin typeface="+mn-lt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7586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</a:rPr>
                        <a:t>/Web-Service-Multi/Web-Applications</a:t>
                      </a:r>
                      <a:endParaRPr lang="ko-KR" altLang="ko-KR" sz="800" kern="100" dirty="0" smtClean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26793" y="3105050"/>
            <a:ext cx="2167581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1.2. TR/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 </a:t>
            </a:r>
            <a:r>
              <a:rPr lang="ko-KR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설치경로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6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Generate Path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프로그램 명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프로젝트 경로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컴파일된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js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6376" y="1015113"/>
            <a:ext cx="186781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46" y="1915750"/>
            <a:ext cx="6123210" cy="44368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77743" y="3100475"/>
            <a:ext cx="1505138" cy="176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83603" y="3101359"/>
            <a:ext cx="204578" cy="1745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98410" y="3102065"/>
            <a:ext cx="250015" cy="1745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25734" y="3484679"/>
            <a:ext cx="1764782" cy="2528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225613" y="289237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2861697" y="287699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타원 18"/>
          <p:cNvSpPr/>
          <p:nvPr/>
        </p:nvSpPr>
        <p:spPr>
          <a:xfrm>
            <a:off x="3135351" y="287699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타원 19"/>
          <p:cNvSpPr/>
          <p:nvPr/>
        </p:nvSpPr>
        <p:spPr>
          <a:xfrm>
            <a:off x="1795663" y="351130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170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000" dirty="0" err="1" smtClean="0">
                <a:solidFill>
                  <a:schemeClr val="tx1"/>
                </a:solidFill>
              </a:rPr>
              <a:t>Nexacro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소스는 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nexacro_aps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폴더의 하위 파일들과 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WebRoot</a:t>
            </a:r>
            <a:r>
              <a:rPr lang="en-US" altLang="ko-KR" sz="1000" dirty="0" smtClean="0">
                <a:solidFill>
                  <a:schemeClr val="tx1"/>
                </a:solidFill>
              </a:rPr>
              <a:t>\aps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ko-KR" sz="1000" dirty="0" smtClean="0">
                <a:solidFill>
                  <a:schemeClr val="tx1"/>
                </a:solidFill>
              </a:rPr>
              <a:t>폴더 </a:t>
            </a:r>
            <a:r>
              <a:rPr lang="ko-KR" altLang="ko-KR" sz="1000" dirty="0">
                <a:solidFill>
                  <a:schemeClr val="tx1"/>
                </a:solidFill>
              </a:rPr>
              <a:t>하위의 파일들이 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 latinLnBrk="0">
              <a:buFontTx/>
              <a:buChar char="-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solidFill>
                  <a:schemeClr val="tx1"/>
                </a:solidFill>
              </a:rPr>
              <a:t>\</a:t>
            </a:r>
            <a:r>
              <a:rPr lang="en-US" altLang="ko-KR" sz="1000" dirty="0" err="1">
                <a:solidFill>
                  <a:schemeClr val="tx1"/>
                </a:solidFill>
              </a:rPr>
              <a:t>nexacro_aps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폴더 하위의 파일들은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nexacro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ko-KR" sz="1000" dirty="0">
                <a:solidFill>
                  <a:schemeClr val="tx1"/>
                </a:solidFill>
              </a:rPr>
              <a:t>수정하기 위한 파일들로 </a:t>
            </a:r>
            <a:r>
              <a:rPr lang="en-US" altLang="ko-KR" sz="1000" dirty="0">
                <a:solidFill>
                  <a:schemeClr val="tx1"/>
                </a:solidFill>
              </a:rPr>
              <a:t>SVN</a:t>
            </a:r>
            <a:r>
              <a:rPr lang="ko-KR" altLang="ko-KR" sz="1000" dirty="0">
                <a:solidFill>
                  <a:schemeClr val="tx1"/>
                </a:solidFill>
              </a:rPr>
              <a:t>에만 </a:t>
            </a:r>
            <a:r>
              <a:rPr lang="en-US" altLang="ko-KR" sz="1000" dirty="0">
                <a:solidFill>
                  <a:schemeClr val="tx1"/>
                </a:solidFill>
              </a:rPr>
              <a:t>commit </a:t>
            </a:r>
            <a:r>
              <a:rPr lang="ko-KR" altLang="ko-KR" sz="1000" dirty="0">
                <a:solidFill>
                  <a:schemeClr val="tx1"/>
                </a:solidFill>
              </a:rPr>
              <a:t>하고 개발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ko-KR" sz="1000" dirty="0">
                <a:solidFill>
                  <a:schemeClr val="tx1"/>
                </a:solidFill>
              </a:rPr>
              <a:t>운영서버에는 업로드 하지 않는다</a:t>
            </a:r>
            <a:r>
              <a:rPr lang="en-US" altLang="ko-KR" sz="1000" dirty="0" smtClean="0">
                <a:solidFill>
                  <a:schemeClr val="tx1"/>
                </a:solidFill>
              </a:rPr>
              <a:t>. (*.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xfdl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2491" y="1015113"/>
            <a:ext cx="210987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.2.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서버 반영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9" y="1588339"/>
            <a:ext cx="7416130" cy="539617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6180" y="2844527"/>
            <a:ext cx="2016224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38588" y="2844527"/>
            <a:ext cx="2016224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3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Eclipse</a:t>
            </a:r>
            <a:r>
              <a:rPr lang="ko-KR" altLang="ko-KR" sz="1000" dirty="0">
                <a:solidFill>
                  <a:schemeClr val="tx1"/>
                </a:solidFill>
              </a:rPr>
              <a:t>의 메뉴에서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Project </a:t>
            </a:r>
            <a:r>
              <a:rPr lang="en-US" altLang="ko-KR" sz="1000" dirty="0">
                <a:solidFill>
                  <a:schemeClr val="tx1"/>
                </a:solidFill>
              </a:rPr>
              <a:t>&gt; Build </a:t>
            </a:r>
            <a:r>
              <a:rPr lang="en-US" altLang="ko-KR" sz="1000" dirty="0" smtClean="0">
                <a:solidFill>
                  <a:schemeClr val="tx1"/>
                </a:solidFill>
              </a:rPr>
              <a:t>Automatically </a:t>
            </a:r>
            <a:r>
              <a:rPr lang="ko-KR" altLang="ko-KR" sz="1000" dirty="0" smtClean="0">
                <a:solidFill>
                  <a:schemeClr val="tx1"/>
                </a:solidFill>
              </a:rPr>
              <a:t>항목이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ko-KR" sz="1000" dirty="0" smtClean="0">
                <a:solidFill>
                  <a:schemeClr val="tx1"/>
                </a:solidFill>
              </a:rPr>
              <a:t>체크된 </a:t>
            </a:r>
            <a:r>
              <a:rPr lang="ko-KR" altLang="ko-KR" sz="1000" dirty="0">
                <a:solidFill>
                  <a:schemeClr val="tx1"/>
                </a:solidFill>
              </a:rPr>
              <a:t>경우 소스를 저장할 때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java</a:t>
            </a:r>
            <a:r>
              <a:rPr lang="ko-KR" altLang="ko-KR" sz="1000" dirty="0">
                <a:solidFill>
                  <a:schemeClr val="tx1"/>
                </a:solidFill>
              </a:rPr>
              <a:t>파일은 </a:t>
            </a:r>
            <a:r>
              <a:rPr lang="en-US" altLang="ko-KR" sz="1000" dirty="0">
                <a:solidFill>
                  <a:schemeClr val="tx1"/>
                </a:solidFill>
              </a:rPr>
              <a:t>class</a:t>
            </a:r>
            <a:r>
              <a:rPr lang="ko-KR" altLang="ko-KR" sz="1000" dirty="0">
                <a:solidFill>
                  <a:schemeClr val="tx1"/>
                </a:solidFill>
              </a:rPr>
              <a:t>파일로 자동으로</a:t>
            </a:r>
            <a:r>
              <a:rPr lang="en-US" altLang="ko-KR" sz="1000" dirty="0">
                <a:solidFill>
                  <a:schemeClr val="tx1"/>
                </a:solidFill>
              </a:rPr>
              <a:t> Build</a:t>
            </a:r>
            <a:r>
              <a:rPr lang="ko-KR" altLang="ko-KR" sz="1000" dirty="0">
                <a:solidFill>
                  <a:schemeClr val="tx1"/>
                </a:solidFill>
              </a:rPr>
              <a:t>되어 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en-US" altLang="ko-KR" sz="1000" dirty="0" err="1">
                <a:solidFill>
                  <a:schemeClr val="tx1"/>
                </a:solidFill>
              </a:rPr>
              <a:t>WebRoot</a:t>
            </a:r>
            <a:r>
              <a:rPr lang="en-US" altLang="ko-KR" sz="1000" dirty="0">
                <a:solidFill>
                  <a:schemeClr val="tx1"/>
                </a:solidFill>
              </a:rPr>
              <a:t>/WEB-INF/classes</a:t>
            </a:r>
            <a:r>
              <a:rPr lang="ko-KR" altLang="ko-KR" sz="1000" dirty="0">
                <a:solidFill>
                  <a:schemeClr val="tx1"/>
                </a:solidFill>
              </a:rPr>
              <a:t>폴더에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ko-KR" sz="1000" dirty="0" smtClean="0">
                <a:solidFill>
                  <a:schemeClr val="tx1"/>
                </a:solidFill>
              </a:rPr>
              <a:t>기존 </a:t>
            </a:r>
            <a:r>
              <a:rPr lang="ko-KR" altLang="ko-KR" sz="1000" dirty="0">
                <a:solidFill>
                  <a:schemeClr val="tx1"/>
                </a:solidFill>
              </a:rPr>
              <a:t>폴더경로와 동일한 위치에 생성된다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4094" y="1015113"/>
            <a:ext cx="2642326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.3. java, XML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소스 서버 반영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2" y="1733327"/>
            <a:ext cx="2333625" cy="4552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42826" y="5580831"/>
            <a:ext cx="1529089" cy="7054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4094" y="1015113"/>
            <a:ext cx="2642326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.3. java, XML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소스 서버 반영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2" y="1692399"/>
            <a:ext cx="7411367" cy="53835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66180" y="2916535"/>
            <a:ext cx="2736304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38588" y="2916535"/>
            <a:ext cx="2664296" cy="21602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6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2" y="1015113"/>
            <a:ext cx="2351926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6.4.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반영 시 주의사항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8148" y="1620391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개발서버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운영서버와 로컬 간 서비스 환경이 다른 파일들이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 중 몇몇은 한번 배포하면 다시 반영하는 경우는 드물지만 반영 시 주의가 필요하다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내역은 아래와 같다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29240"/>
              </p:ext>
            </p:extLst>
          </p:nvPr>
        </p:nvGraphicFramePr>
        <p:xfrm>
          <a:off x="62224" y="2336324"/>
          <a:ext cx="7444716" cy="17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79"/>
                <a:gridCol w="2664296"/>
                <a:gridCol w="226014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운영서버 경로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로컬 경로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288032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/home/</a:t>
                      </a:r>
                      <a:r>
                        <a:rPr lang="en-US" altLang="ko-KR" sz="1000" dirty="0" err="1" smtClean="0"/>
                        <a:t>httpd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missha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WebRoot</a:t>
                      </a:r>
                      <a:r>
                        <a:rPr lang="en-US" altLang="ko-KR" sz="1000" dirty="0" smtClean="0"/>
                        <a:t>/aps/WEB-INF/classes/properties</a:t>
                      </a:r>
                      <a:endParaRPr lang="ko-KR" altLang="en-US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C:\workspace_apps\aps\src\properties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database.properties</a:t>
                      </a:r>
                      <a:endParaRPr lang="en-US" altLang="ko-KR" sz="1000" dirty="0" smtClean="0"/>
                    </a:p>
                  </a:txBody>
                  <a:tcPr/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758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filepath.properties</a:t>
                      </a:r>
                      <a:endParaRPr lang="en-US" altLang="ko-KR" sz="1000" dirty="0" smtClean="0"/>
                    </a:p>
                  </a:txBody>
                  <a:tcPr/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758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mybatis-config.xml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288032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/home/</a:t>
                      </a:r>
                      <a:r>
                        <a:rPr lang="en-US" altLang="ko-KR" sz="1000" dirty="0" err="1" smtClean="0"/>
                        <a:t>httpd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missha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en-US" altLang="ko-KR" sz="1000" dirty="0" err="1" smtClean="0"/>
                        <a:t>WebRoot</a:t>
                      </a:r>
                      <a:r>
                        <a:rPr lang="en-US" altLang="ko-KR" sz="1000" dirty="0" smtClean="0"/>
                        <a:t>/aps/aps</a:t>
                      </a:r>
                      <a:endParaRPr lang="ko-KR" altLang="en-US" sz="1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C:\workspace_apps\aps\WebRoot\aps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aps.xadl.js</a:t>
                      </a:r>
                    </a:p>
                  </a:txBody>
                  <a:tcPr/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aps.xadl.quickview.js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48719" y="4227195"/>
            <a:ext cx="70567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위와 같은 파일들은 파일 그대로 반영하면 안되므로 다음과 같은 방법 중 하나로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반영해야한다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반영 전 로컬에서 운영기준으로 수정한 후 반영 한 뒤 다시 로컬 기준 소스로 복구시킨다</a:t>
            </a:r>
            <a:r>
              <a:rPr lang="en-US" altLang="ko-KR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운영에 있는 파일을 다운로드 한 후 추가된 내용만 입력 후 반영한다</a:t>
            </a:r>
            <a:r>
              <a:rPr lang="en-US" altLang="ko-KR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및 개발 전용 파일을 따로 만들어 놓고 해당 파일을 반영한다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/>
              <a:t>(</a:t>
            </a:r>
            <a:r>
              <a:rPr lang="ko-KR" altLang="ko-KR" sz="1200" dirty="0"/>
              <a:t>예</a:t>
            </a:r>
            <a:r>
              <a:rPr lang="en-US" altLang="ko-KR" sz="1200" dirty="0"/>
              <a:t>: </a:t>
            </a:r>
            <a:r>
              <a:rPr lang="ko-KR" altLang="ko-KR" sz="1200" dirty="0"/>
              <a:t>개발서버라면 </a:t>
            </a:r>
            <a:r>
              <a:rPr lang="en-US" altLang="ko-KR" sz="1200" dirty="0" err="1"/>
              <a:t>database.properties_dev</a:t>
            </a:r>
            <a:r>
              <a:rPr lang="en-US" altLang="ko-KR" sz="1200" dirty="0"/>
              <a:t> </a:t>
            </a:r>
            <a:r>
              <a:rPr lang="ko-KR" altLang="ko-KR" sz="1200" dirty="0"/>
              <a:t>파일을 서버에 업로드하고 파일명을 </a:t>
            </a:r>
            <a:r>
              <a:rPr lang="en-US" altLang="ko-KR" sz="1200" dirty="0" err="1"/>
              <a:t>database.properties</a:t>
            </a:r>
            <a:r>
              <a:rPr lang="ko-KR" altLang="ko-KR" sz="1200" dirty="0"/>
              <a:t>로 변경한다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just"/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09845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화면소스 컴파일 및 서버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넥사크로에서</a:t>
            </a:r>
            <a:r>
              <a:rPr lang="ko-KR" altLang="en-US" sz="1000" dirty="0" smtClean="0">
                <a:solidFill>
                  <a:schemeClr val="tx1"/>
                </a:solidFill>
              </a:rPr>
              <a:t> 메뉴추가 등으로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TypeDefinition</a:t>
            </a:r>
            <a:r>
              <a:rPr lang="ko-KR" altLang="en-US" sz="1000" dirty="0" smtClean="0">
                <a:solidFill>
                  <a:schemeClr val="tx1"/>
                </a:solidFill>
              </a:rPr>
              <a:t>이 수정되거나 전역변수 추가 등의 작업으로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GlobalVariables</a:t>
            </a:r>
            <a:r>
              <a:rPr lang="ko-KR" altLang="en-US" sz="1000" dirty="0" smtClean="0">
                <a:solidFill>
                  <a:schemeClr val="tx1"/>
                </a:solidFill>
              </a:rPr>
              <a:t>가 수정되는 경우가 존재한다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번에서 수정 후 저장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컴파일</a:t>
            </a:r>
            <a:r>
              <a:rPr lang="en-US" altLang="ko-KR" sz="1000" dirty="0" smtClean="0">
                <a:solidFill>
                  <a:schemeClr val="tx1"/>
                </a:solidFill>
              </a:rPr>
              <a:t>) </a:t>
            </a:r>
            <a:r>
              <a:rPr lang="ko-KR" altLang="en-US" sz="1000" dirty="0" smtClean="0">
                <a:solidFill>
                  <a:schemeClr val="tx1"/>
                </a:solidFill>
              </a:rPr>
              <a:t>시 로컬 기준으로 되어있는 </a:t>
            </a:r>
            <a:r>
              <a:rPr lang="en-US" altLang="ko-KR" sz="1000" dirty="0" smtClean="0">
                <a:solidFill>
                  <a:schemeClr val="tx1"/>
                </a:solidFill>
              </a:rPr>
              <a:t>Svc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값도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컴파일된</a:t>
            </a:r>
            <a:r>
              <a:rPr lang="ko-KR" altLang="en-US" sz="1000" dirty="0" smtClean="0">
                <a:solidFill>
                  <a:schemeClr val="tx1"/>
                </a:solidFill>
              </a:rPr>
              <a:t> 파일인 </a:t>
            </a:r>
            <a:r>
              <a:rPr lang="en-US" altLang="ko-KR" sz="1000" dirty="0" smtClean="0">
                <a:solidFill>
                  <a:schemeClr val="tx1"/>
                </a:solidFill>
              </a:rPr>
              <a:t>aps.xadl.js 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파일에 반영된다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</a:rPr>
              <a:t>번 항목을 이와 같이 수정 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반영해야한다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2" y="1015113"/>
            <a:ext cx="2351926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6.4.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반영 시 주의사항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8148" y="1404367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sz="1200" dirty="0"/>
              <a:t>aps.xadl.js, aps.xadl.quickview.js </a:t>
            </a:r>
            <a:r>
              <a:rPr lang="ko-KR" altLang="en-US" sz="1200" dirty="0" smtClean="0"/>
              <a:t>파일의 경우 한 부분만 수정하면 되므로 운영기준으로 수정 해서 반영하는 것이 좋다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142" y="1961708"/>
            <a:ext cx="4669557" cy="1496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8" y="1972369"/>
            <a:ext cx="1485900" cy="1485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0156" y="2755503"/>
            <a:ext cx="1296144" cy="31957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98026" y="2561926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026" y="3651846"/>
            <a:ext cx="6700940" cy="176106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34332" y="2580141"/>
            <a:ext cx="3388431" cy="1597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82203" y="238656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6181" y="4837886"/>
            <a:ext cx="5548671" cy="11683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4052" y="465140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26" y="5489204"/>
            <a:ext cx="6436022" cy="159520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156354" y="6611519"/>
            <a:ext cx="5414481" cy="3374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04225" y="641794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7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PRM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구동 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해당 </a:t>
            </a:r>
            <a:r>
              <a:rPr lang="en-US" altLang="ko-KR" sz="1000" dirty="0" smtClean="0">
                <a:solidFill>
                  <a:schemeClr val="tx1"/>
                </a:solidFill>
              </a:rPr>
              <a:t>URL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PUTTY </a:t>
            </a:r>
            <a:r>
              <a:rPr lang="ko-KR" altLang="en-US" sz="1000" dirty="0" smtClean="0">
                <a:solidFill>
                  <a:schemeClr val="tx1"/>
                </a:solidFill>
              </a:rPr>
              <a:t>프로그램을 다운로드 받는다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PUTTY </a:t>
            </a:r>
            <a:r>
              <a:rPr lang="ko-KR" altLang="en-US" sz="1000" dirty="0" smtClean="0">
                <a:solidFill>
                  <a:schemeClr val="tx1"/>
                </a:solidFill>
              </a:rPr>
              <a:t>실행 시 보여지는 창이다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접속정보를 입력한 후 </a:t>
            </a:r>
            <a:r>
              <a:rPr lang="en-US" altLang="ko-KR" sz="1000" dirty="0" smtClean="0">
                <a:solidFill>
                  <a:schemeClr val="tx1"/>
                </a:solidFill>
              </a:rPr>
              <a:t>Open </a:t>
            </a:r>
            <a:r>
              <a:rPr lang="ko-KR" altLang="en-US" sz="1000" dirty="0" smtClean="0">
                <a:solidFill>
                  <a:schemeClr val="tx1"/>
                </a:solidFill>
              </a:rPr>
              <a:t>버튼을 누른다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6140" y="1015113"/>
            <a:ext cx="132921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접속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0278" y="1620391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u="sng" kern="100" dirty="0">
                <a:solidFill>
                  <a:srgbClr val="0000FF"/>
                </a:solidFill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https://the.earth.li/~sgtatham/putty/latest/w64/putty.exe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30278" y="1620392"/>
            <a:ext cx="4104456" cy="2768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8148" y="142681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4" y="2196455"/>
            <a:ext cx="3545840" cy="346773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68069" y="2254906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35350" y="291653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74494" y="536480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1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PRM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구동 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Tomcat </a:t>
            </a:r>
            <a:r>
              <a:rPr lang="ko-KR" altLang="en-US" sz="1000" dirty="0" smtClean="0">
                <a:solidFill>
                  <a:schemeClr val="tx1"/>
                </a:solidFill>
              </a:rPr>
              <a:t>계정정보를 입력한다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000" dirty="0" smtClean="0">
                <a:solidFill>
                  <a:schemeClr val="tx1"/>
                </a:solidFill>
              </a:rPr>
              <a:t>(ID/PW : tomcat / </a:t>
            </a:r>
            <a:r>
              <a:rPr lang="ko-KR" altLang="en-US" sz="1000" dirty="0" smtClean="0">
                <a:solidFill>
                  <a:schemeClr val="tx1"/>
                </a:solidFill>
              </a:rPr>
              <a:t>패스워드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#TOMCAT_HOME/bin </a:t>
            </a:r>
            <a:r>
              <a:rPr lang="ko-KR" altLang="en-US" sz="1000" dirty="0" smtClean="0">
                <a:solidFill>
                  <a:schemeClr val="tx1"/>
                </a:solidFill>
              </a:rPr>
              <a:t>폴더로 이동한다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6140" y="1015113"/>
            <a:ext cx="132921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접속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" y="1437197"/>
            <a:ext cx="4100195" cy="259143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148" y="142681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7" name="그림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36" y="4212679"/>
            <a:ext cx="4092575" cy="258826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870538" y="432227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7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PRM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구동 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명령어를 사용해 </a:t>
            </a:r>
            <a:r>
              <a:rPr lang="en-US" altLang="ko-KR" sz="1000" dirty="0">
                <a:solidFill>
                  <a:schemeClr val="tx1"/>
                </a:solidFill>
              </a:rPr>
              <a:t>Tomcat</a:t>
            </a:r>
            <a:r>
              <a:rPr lang="ko-KR" altLang="ko-KR" sz="1000" dirty="0">
                <a:solidFill>
                  <a:schemeClr val="tx1"/>
                </a:solidFill>
              </a:rPr>
              <a:t>을 </a:t>
            </a:r>
            <a:r>
              <a:rPr lang="ko-KR" altLang="ko-KR" sz="1000" dirty="0" err="1">
                <a:solidFill>
                  <a:schemeClr val="tx1"/>
                </a:solidFill>
              </a:rPr>
              <a:t>재시작한다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       </a:t>
            </a:r>
            <a:r>
              <a:rPr lang="ko-KR" altLang="en-US" sz="1000" dirty="0" smtClean="0">
                <a:solidFill>
                  <a:schemeClr val="tx1"/>
                </a:solidFill>
              </a:rPr>
              <a:t>종료 </a:t>
            </a:r>
            <a:r>
              <a:rPr lang="en-US" altLang="ko-KR" sz="1000" dirty="0" smtClean="0">
                <a:solidFill>
                  <a:schemeClr val="tx1"/>
                </a:solidFill>
              </a:rPr>
              <a:t>: ./catalina.sh stop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./shutdown.sh </a:t>
            </a:r>
            <a:r>
              <a:rPr lang="ko-KR" altLang="en-US" sz="1000" dirty="0" smtClean="0">
                <a:solidFill>
                  <a:schemeClr val="tx1"/>
                </a:solidFill>
              </a:rPr>
              <a:t>구동 </a:t>
            </a:r>
            <a:r>
              <a:rPr lang="en-US" altLang="ko-KR" sz="1000" dirty="0" smtClean="0">
                <a:solidFill>
                  <a:schemeClr val="tx1"/>
                </a:solidFill>
              </a:rPr>
              <a:t>: ./</a:t>
            </a:r>
            <a:r>
              <a:rPr lang="en-US" altLang="ko-KR" sz="1000" dirty="0">
                <a:solidFill>
                  <a:schemeClr val="tx1"/>
                </a:solidFill>
              </a:rPr>
              <a:t>catalina.sh </a:t>
            </a:r>
            <a:r>
              <a:rPr lang="en-US" altLang="ko-KR" sz="1000" dirty="0" smtClean="0">
                <a:solidFill>
                  <a:schemeClr val="tx1"/>
                </a:solidFill>
              </a:rPr>
              <a:t>start </a:t>
            </a:r>
            <a:r>
              <a:rPr lang="ko-KR" altLang="en-US" sz="1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00" dirty="0" smtClean="0">
                <a:solidFill>
                  <a:schemeClr val="tx1"/>
                </a:solidFill>
              </a:rPr>
              <a:t>./startup.sh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tomcat</a:t>
            </a:r>
            <a:r>
              <a:rPr lang="ko-KR" altLang="ko-KR" sz="1000" dirty="0">
                <a:solidFill>
                  <a:schemeClr val="tx1"/>
                </a:solidFill>
              </a:rPr>
              <a:t>이 정상적으로 </a:t>
            </a:r>
            <a:r>
              <a:rPr lang="ko-KR" altLang="ko-KR" sz="1000" dirty="0" err="1">
                <a:solidFill>
                  <a:schemeClr val="tx1"/>
                </a:solidFill>
              </a:rPr>
              <a:t>재시작</a:t>
            </a:r>
            <a:r>
              <a:rPr lang="ko-KR" altLang="ko-KR" sz="1000" dirty="0">
                <a:solidFill>
                  <a:schemeClr val="tx1"/>
                </a:solidFill>
              </a:rPr>
              <a:t> 되었는지 </a:t>
            </a:r>
            <a:r>
              <a:rPr lang="en-US" altLang="ko-KR" sz="1000" dirty="0">
                <a:solidFill>
                  <a:schemeClr val="tx1"/>
                </a:solidFill>
              </a:rPr>
              <a:t>log</a:t>
            </a:r>
            <a:r>
              <a:rPr lang="ko-KR" altLang="ko-KR" sz="1000" dirty="0">
                <a:solidFill>
                  <a:schemeClr val="tx1"/>
                </a:solidFill>
              </a:rPr>
              <a:t>를 확인하기 위해</a:t>
            </a:r>
            <a:r>
              <a:rPr lang="en-US" altLang="ko-KR" sz="1000" dirty="0">
                <a:solidFill>
                  <a:schemeClr val="tx1"/>
                </a:solidFill>
              </a:rPr>
              <a:t> $TOMCAT_HOME/logs </a:t>
            </a:r>
            <a:r>
              <a:rPr lang="ko-KR" altLang="ko-KR" sz="1000" dirty="0">
                <a:solidFill>
                  <a:schemeClr val="tx1"/>
                </a:solidFill>
              </a:rPr>
              <a:t>폴더로 이동한다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명령어를 실행해 로그를 확인한다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            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로그확인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en-US" altLang="ko-KR" sz="1000" dirty="0">
                <a:solidFill>
                  <a:schemeClr val="tx1"/>
                </a:solidFill>
              </a:rPr>
              <a:t>tail -f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catalina.out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정상적으로 실행된 상태의 로그 파일 내역이다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4475" y="1015113"/>
            <a:ext cx="1891865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7.2.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구동 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" y="1582618"/>
            <a:ext cx="4092575" cy="258826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71" y="2919104"/>
            <a:ext cx="4092575" cy="258826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7" y="4941015"/>
            <a:ext cx="3287599" cy="221191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68549" y="153502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타원 17"/>
          <p:cNvSpPr/>
          <p:nvPr/>
        </p:nvSpPr>
        <p:spPr>
          <a:xfrm>
            <a:off x="3719098" y="509170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20507" y="5347577"/>
            <a:ext cx="1130249" cy="1597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50756" y="513397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549" y="483300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31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err="1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라이선스 갱신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라이선스 발급을 위해 해당 경로로 접속한다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체험판</a:t>
            </a:r>
            <a:r>
              <a:rPr lang="ko-KR" altLang="en-US" sz="1000" dirty="0" smtClean="0">
                <a:solidFill>
                  <a:schemeClr val="tx1"/>
                </a:solidFill>
              </a:rPr>
              <a:t> 라이선스 버튼을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3" y="1034756"/>
            <a:ext cx="2109873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발급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2164" y="1692399"/>
            <a:ext cx="53467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hlinkClick r:id="rId3"/>
              </a:rPr>
              <a:t>https://www.tobesoft.com/product/Nexacro.do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22164" y="1741961"/>
            <a:ext cx="3960440" cy="2331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70034" y="154838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4" y="2268463"/>
            <a:ext cx="6147792" cy="33521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42644" y="4356695"/>
            <a:ext cx="504056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90514" y="424868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및 운영서버 반영 시 주의사항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972461"/>
              </p:ext>
            </p:extLst>
          </p:nvPr>
        </p:nvGraphicFramePr>
        <p:xfrm>
          <a:off x="424791" y="1707207"/>
          <a:ext cx="6578097" cy="12367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400"/>
                <a:gridCol w="1381400"/>
                <a:gridCol w="3815297"/>
              </a:tblGrid>
              <a:tr h="28249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endParaRPr lang="en-US" altLang="ko-KR" sz="10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파일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파일 경로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293568">
                <a:tc rowSpan="3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</a:t>
                      </a:r>
                      <a:endParaRPr lang="en-US" altLang="ko-KR" sz="10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운영서버 동일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화면 파일</a:t>
                      </a:r>
                      <a:r>
                        <a:rPr lang="en-US" sz="1000" kern="100" dirty="0">
                          <a:effectLst/>
                        </a:rPr>
                        <a:t>(*.xfdl.js)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en-US" sz="1000" kern="100" dirty="0" smtClean="0">
                          <a:effectLst/>
                        </a:rPr>
                        <a:t>home/</a:t>
                      </a:r>
                      <a:r>
                        <a:rPr lang="en-US" sz="1000" kern="100" dirty="0" err="1" smtClean="0">
                          <a:effectLst/>
                        </a:rPr>
                        <a:t>httpd</a:t>
                      </a:r>
                      <a:r>
                        <a:rPr lang="en-US" sz="1000" kern="100" dirty="0" smtClean="0">
                          <a:effectLst/>
                        </a:rPr>
                        <a:t>/</a:t>
                      </a:r>
                      <a:r>
                        <a:rPr lang="en-US" sz="1000" kern="100" dirty="0" err="1" smtClean="0">
                          <a:effectLst/>
                        </a:rPr>
                        <a:t>missha</a:t>
                      </a:r>
                      <a:r>
                        <a:rPr lang="en-US" sz="1000" kern="100" dirty="0" smtClean="0">
                          <a:effectLst/>
                        </a:rPr>
                        <a:t>/</a:t>
                      </a:r>
                      <a:r>
                        <a:rPr lang="en-US" sz="1000" kern="100" dirty="0" err="1" smtClean="0">
                          <a:effectLst/>
                        </a:rPr>
                        <a:t>WebRoot</a:t>
                      </a:r>
                      <a:r>
                        <a:rPr lang="en-US" sz="1000" kern="100" dirty="0" smtClean="0">
                          <a:effectLst/>
                        </a:rPr>
                        <a:t>/aps/aps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282496"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XML </a:t>
                      </a:r>
                      <a:r>
                        <a:rPr lang="ko-KR" sz="1000" kern="100" dirty="0">
                          <a:effectLst/>
                        </a:rPr>
                        <a:t>쿼리파일</a:t>
                      </a:r>
                      <a:r>
                        <a:rPr lang="en-US" sz="1000" kern="100" dirty="0">
                          <a:effectLst/>
                        </a:rPr>
                        <a:t>(*.xml)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/home/httpd/missha/WebRoot/aps/WEB-INF/classes/bean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378234">
                <a:tc vMerge="1"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Java class</a:t>
                      </a:r>
                      <a:r>
                        <a:rPr lang="ko-KR" sz="1000" kern="100" dirty="0">
                          <a:effectLst/>
                        </a:rPr>
                        <a:t>파일</a:t>
                      </a:r>
                      <a:r>
                        <a:rPr lang="en-US" sz="1000" kern="100" dirty="0">
                          <a:effectLst/>
                        </a:rPr>
                        <a:t>(*.class)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/home/</a:t>
                      </a:r>
                      <a:r>
                        <a:rPr lang="en-US" sz="1000" kern="100" dirty="0" err="1">
                          <a:effectLst/>
                        </a:rPr>
                        <a:t>httpd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en-US" sz="1000" kern="100" dirty="0" err="1">
                          <a:effectLst/>
                        </a:rPr>
                        <a:t>missha</a:t>
                      </a:r>
                      <a:r>
                        <a:rPr lang="en-US" sz="1000" kern="100" dirty="0">
                          <a:effectLst/>
                        </a:rPr>
                        <a:t>/</a:t>
                      </a:r>
                      <a:r>
                        <a:rPr lang="en-US" sz="1000" kern="100" dirty="0" err="1">
                          <a:effectLst/>
                        </a:rPr>
                        <a:t>WebRoot</a:t>
                      </a:r>
                      <a:r>
                        <a:rPr lang="en-US" sz="1000" kern="100" dirty="0">
                          <a:effectLst/>
                        </a:rPr>
                        <a:t>/aps/WEB-INF/classes/bean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9812" y="1245544"/>
            <a:ext cx="2510624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2.1. 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PRM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반영경로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47334"/>
              </p:ext>
            </p:extLst>
          </p:nvPr>
        </p:nvGraphicFramePr>
        <p:xfrm>
          <a:off x="418693" y="3564607"/>
          <a:ext cx="6552728" cy="584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923"/>
                <a:gridCol w="4283805"/>
              </a:tblGrid>
              <a:tr h="24958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lt"/>
                          <a:ea typeface="+mn-ea"/>
                        </a:rPr>
                        <a:t>서버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파일 경로</a:t>
                      </a:r>
                      <a:endParaRPr lang="ko-KR" sz="8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334592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</a:rPr>
                        <a:t>개발 및 운영서버 동일</a:t>
                      </a:r>
                      <a:endParaRPr lang="en-US" altLang="ko-KR" sz="1000" kern="100" dirty="0" smtClean="0">
                        <a:effectLst/>
                      </a:endParaRPr>
                    </a:p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/Web-Service/Web-Applications/DocuRoot-3</a:t>
                      </a:r>
                      <a:endParaRPr lang="ko-KR" sz="8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3909" y="3056816"/>
            <a:ext cx="1550424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2.2. TR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반영경로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7486" y="4500713"/>
            <a:ext cx="186781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2.3.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반영경로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107149"/>
              </p:ext>
            </p:extLst>
          </p:nvPr>
        </p:nvGraphicFramePr>
        <p:xfrm>
          <a:off x="450156" y="4932763"/>
          <a:ext cx="6552728" cy="720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923"/>
                <a:gridCol w="4283805"/>
              </a:tblGrid>
              <a:tr h="32736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+mn-lt"/>
                          <a:ea typeface="+mn-ea"/>
                        </a:rPr>
                        <a:t>서버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파일 경로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  <a:tr h="392719"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</a:rPr>
                        <a:t>개발 및 운영서버 동일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/Web-Service/Web-Applications/DocuRoot-1</a:t>
                      </a:r>
                      <a:endParaRPr lang="en-US" altLang="ko-KR" sz="1000" kern="100" dirty="0" smtClean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marL="0" marR="0" lvl="0" indent="0" algn="just" defTabSz="975864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00" dirty="0" smtClean="0">
                          <a:effectLst/>
                        </a:rPr>
                        <a:t>/Web-Service/Web-Applications/DocuRoot-2</a:t>
                      </a:r>
                      <a:endParaRPr lang="en-US" altLang="ko-KR" sz="1000" kern="100" dirty="0" smtClean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20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err="1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라이선스 갱신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이름과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이메일을</a:t>
            </a:r>
            <a:r>
              <a:rPr lang="ko-KR" altLang="en-US" sz="1000" dirty="0" smtClean="0">
                <a:solidFill>
                  <a:schemeClr val="tx1"/>
                </a:solidFill>
              </a:rPr>
              <a:t> 적은 후 신청한다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입력한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이메일로</a:t>
            </a:r>
            <a:r>
              <a:rPr lang="ko-KR" altLang="en-US" sz="1000" dirty="0" smtClean="0">
                <a:solidFill>
                  <a:schemeClr val="tx1"/>
                </a:solidFill>
              </a:rPr>
              <a:t> 라이선스가 발급된다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3" y="1034756"/>
            <a:ext cx="2109873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발급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1" y="1494611"/>
            <a:ext cx="3506967" cy="435669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96" y="3708623"/>
            <a:ext cx="4854545" cy="30493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타원 8"/>
          <p:cNvSpPr/>
          <p:nvPr/>
        </p:nvSpPr>
        <p:spPr>
          <a:xfrm>
            <a:off x="370034" y="154838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4745455" y="376422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6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err="1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라이선스 갱신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06838" y="1070619"/>
            <a:ext cx="2996446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메일에서 </a:t>
            </a:r>
            <a:r>
              <a:rPr lang="en-US" altLang="ko-KR" sz="1000" dirty="0" smtClean="0">
                <a:solidFill>
                  <a:schemeClr val="tx1"/>
                </a:solidFill>
              </a:rPr>
              <a:t>nexacro14_server_license.xml 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파일을 다운로드 받는다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프로젝트경로 </a:t>
            </a:r>
            <a:r>
              <a:rPr lang="en-US" altLang="ko-KR" sz="1000" dirty="0">
                <a:solidFill>
                  <a:schemeClr val="tx1"/>
                </a:solidFill>
              </a:rPr>
              <a:t>\</a:t>
            </a:r>
            <a:r>
              <a:rPr lang="en-US" altLang="ko-KR" sz="1000" dirty="0" err="1">
                <a:solidFill>
                  <a:schemeClr val="tx1"/>
                </a:solidFill>
              </a:rPr>
              <a:t>WebRoot</a:t>
            </a:r>
            <a:r>
              <a:rPr lang="en-US" altLang="ko-KR" sz="1000" dirty="0">
                <a:solidFill>
                  <a:schemeClr val="tx1"/>
                </a:solidFill>
              </a:rPr>
              <a:t>\WEB-INF\lib </a:t>
            </a:r>
            <a:r>
              <a:rPr lang="ko-KR" altLang="ko-KR" sz="1000" dirty="0">
                <a:solidFill>
                  <a:schemeClr val="tx1"/>
                </a:solidFill>
              </a:rPr>
              <a:t>에 </a:t>
            </a:r>
            <a:r>
              <a:rPr lang="ko-KR" altLang="ko-KR" sz="1000" dirty="0" err="1">
                <a:solidFill>
                  <a:schemeClr val="tx1"/>
                </a:solidFill>
              </a:rPr>
              <a:t>붙여넣고</a:t>
            </a:r>
            <a:r>
              <a:rPr lang="ko-KR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commit </a:t>
            </a:r>
            <a:r>
              <a:rPr lang="ko-KR" altLang="ko-KR" sz="1000" dirty="0">
                <a:solidFill>
                  <a:schemeClr val="tx1"/>
                </a:solidFill>
              </a:rPr>
              <a:t>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* </a:t>
            </a:r>
            <a:r>
              <a:rPr lang="ko-KR" altLang="en-US" sz="1000" dirty="0" smtClean="0">
                <a:solidFill>
                  <a:srgbClr val="FF0000"/>
                </a:solidFill>
              </a:rPr>
              <a:t>개발서버 경로는 </a:t>
            </a:r>
            <a:r>
              <a:rPr lang="en-US" altLang="ko-KR" sz="1000" dirty="0" smtClean="0">
                <a:solidFill>
                  <a:srgbClr val="FF0000"/>
                </a:solidFill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</a:rPr>
              <a:t>운영</a:t>
            </a:r>
            <a:r>
              <a:rPr lang="en-US" altLang="ko-KR" sz="1000" dirty="0" smtClean="0">
                <a:solidFill>
                  <a:srgbClr val="FF0000"/>
                </a:solidFill>
              </a:rPr>
              <a:t>X) /home/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httpd</a:t>
            </a:r>
            <a:r>
              <a:rPr lang="en-US" altLang="ko-KR" sz="1000" dirty="0" smtClean="0">
                <a:solidFill>
                  <a:srgbClr val="FF0000"/>
                </a:solidFill>
              </a:rPr>
              <a:t>/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missha</a:t>
            </a:r>
            <a:r>
              <a:rPr lang="en-US" altLang="ko-KR" sz="1000" dirty="0" smtClean="0">
                <a:solidFill>
                  <a:srgbClr val="FF0000"/>
                </a:solidFill>
              </a:rPr>
              <a:t>/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WebRoot</a:t>
            </a:r>
            <a:r>
              <a:rPr lang="en-US" altLang="ko-KR" sz="1000" dirty="0" smtClean="0">
                <a:solidFill>
                  <a:srgbClr val="FF0000"/>
                </a:solidFill>
              </a:rPr>
              <a:t>/aps/WEB-INF/lib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3" y="1034756"/>
            <a:ext cx="210987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.2.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1" y="1764407"/>
            <a:ext cx="4854545" cy="30493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타원 13"/>
          <p:cNvSpPr/>
          <p:nvPr/>
        </p:nvSpPr>
        <p:spPr>
          <a:xfrm>
            <a:off x="306140" y="183641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15" name="그림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8" y="2631227"/>
            <a:ext cx="2743835" cy="43649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타원 17"/>
          <p:cNvSpPr/>
          <p:nvPr/>
        </p:nvSpPr>
        <p:spPr>
          <a:xfrm>
            <a:off x="5022454" y="632861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13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err="1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라이선스 갱신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Tool </a:t>
            </a:r>
            <a:r>
              <a:rPr lang="ko-KR" altLang="en-US" sz="1000" dirty="0" smtClean="0">
                <a:solidFill>
                  <a:schemeClr val="tx1"/>
                </a:solidFill>
              </a:rPr>
              <a:t>라이선스를 복사한다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3" y="1034756"/>
            <a:ext cx="210987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.2.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1692399"/>
            <a:ext cx="5399405" cy="338010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848722" y="421267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66319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199" b="1" dirty="0" err="1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라이선스 갱신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넥사크로</a:t>
            </a:r>
            <a:r>
              <a:rPr lang="ko-KR" altLang="en-US" sz="1000" dirty="0" smtClean="0">
                <a:solidFill>
                  <a:schemeClr val="tx1"/>
                </a:solidFill>
              </a:rPr>
              <a:t> 스튜디오를 </a:t>
            </a:r>
            <a:r>
              <a:rPr lang="ko-KR" altLang="ko-KR" sz="1000" dirty="0">
                <a:solidFill>
                  <a:schemeClr val="tx1"/>
                </a:solidFill>
              </a:rPr>
              <a:t>실행하고 </a:t>
            </a:r>
            <a:r>
              <a:rPr lang="ko-KR" altLang="ko-KR" sz="1000" dirty="0" smtClean="0">
                <a:solidFill>
                  <a:schemeClr val="tx1"/>
                </a:solidFill>
              </a:rPr>
              <a:t>상단의</a:t>
            </a:r>
            <a:r>
              <a:rPr lang="en-US" altLang="ko-KR" sz="1000" dirty="0" smtClean="0">
                <a:solidFill>
                  <a:schemeClr val="tx1"/>
                </a:solidFill>
              </a:rPr>
              <a:t>    Help </a:t>
            </a:r>
            <a:r>
              <a:rPr lang="en-US" altLang="ko-KR" sz="1000" dirty="0">
                <a:solidFill>
                  <a:schemeClr val="tx1"/>
                </a:solidFill>
              </a:rPr>
              <a:t>– About </a:t>
            </a:r>
            <a:r>
              <a:rPr lang="en-US" altLang="ko-KR" sz="1000" dirty="0" err="1">
                <a:solidFill>
                  <a:schemeClr val="tx1"/>
                </a:solidFill>
              </a:rPr>
              <a:t>nexacro</a:t>
            </a:r>
            <a:r>
              <a:rPr lang="en-US" altLang="ko-KR" sz="1000" dirty="0">
                <a:solidFill>
                  <a:schemeClr val="tx1"/>
                </a:solidFill>
              </a:rPr>
              <a:t> studio</a:t>
            </a:r>
            <a:r>
              <a:rPr lang="ko-KR" altLang="ko-KR" sz="1000" dirty="0">
                <a:solidFill>
                  <a:schemeClr val="tx1"/>
                </a:solidFill>
              </a:rPr>
              <a:t>를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팝업에서</a:t>
            </a:r>
            <a:r>
              <a:rPr lang="en-US" altLang="ko-KR" sz="1000" dirty="0">
                <a:solidFill>
                  <a:schemeClr val="tx1"/>
                </a:solidFill>
              </a:rPr>
              <a:t> Enter New License </a:t>
            </a:r>
            <a:r>
              <a:rPr lang="ko-KR" altLang="ko-KR" sz="1000" dirty="0">
                <a:solidFill>
                  <a:schemeClr val="tx1"/>
                </a:solidFill>
              </a:rPr>
              <a:t>버튼을 클릭해 라이선스 </a:t>
            </a:r>
            <a:r>
              <a:rPr lang="ko-KR" altLang="ko-KR" sz="1000" dirty="0" err="1">
                <a:solidFill>
                  <a:schemeClr val="tx1"/>
                </a:solidFill>
              </a:rPr>
              <a:t>입력창을</a:t>
            </a:r>
            <a:r>
              <a:rPr lang="ko-KR" altLang="ko-KR" sz="1000" dirty="0">
                <a:solidFill>
                  <a:schemeClr val="tx1"/>
                </a:solidFill>
              </a:rPr>
              <a:t> 띄운다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Application/Service Name</a:t>
            </a:r>
            <a:r>
              <a:rPr lang="ko-KR" altLang="ko-KR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TOBESOFT</a:t>
            </a:r>
            <a:r>
              <a:rPr lang="ko-KR" altLang="ko-KR" sz="1000" dirty="0">
                <a:solidFill>
                  <a:schemeClr val="tx1"/>
                </a:solidFill>
              </a:rPr>
              <a:t>를 입력</a:t>
            </a:r>
            <a:r>
              <a:rPr lang="en-US" altLang="ko-KR" sz="1000" dirty="0">
                <a:solidFill>
                  <a:schemeClr val="tx1"/>
                </a:solidFill>
              </a:rPr>
              <a:t>, Developer License Key</a:t>
            </a:r>
            <a:r>
              <a:rPr lang="ko-KR" altLang="ko-KR" sz="1000" dirty="0">
                <a:solidFill>
                  <a:schemeClr val="tx1"/>
                </a:solidFill>
              </a:rPr>
              <a:t>에는 </a:t>
            </a:r>
            <a:r>
              <a:rPr lang="ko-KR" altLang="en-US" sz="1000" dirty="0" smtClean="0">
                <a:solidFill>
                  <a:schemeClr val="tx1"/>
                </a:solidFill>
              </a:rPr>
              <a:t>메일</a:t>
            </a:r>
            <a:r>
              <a:rPr lang="ko-KR" altLang="ko-KR" sz="1000" dirty="0" smtClean="0">
                <a:solidFill>
                  <a:schemeClr val="tx1"/>
                </a:solidFill>
              </a:rPr>
              <a:t>에서 </a:t>
            </a:r>
            <a:r>
              <a:rPr lang="ko-KR" altLang="ko-KR" sz="1000" dirty="0">
                <a:solidFill>
                  <a:schemeClr val="tx1"/>
                </a:solidFill>
              </a:rPr>
              <a:t>복사한 라이선스를 붙여 넣고 </a:t>
            </a:r>
            <a:r>
              <a:rPr lang="en-US" altLang="ko-KR" sz="1000" dirty="0">
                <a:solidFill>
                  <a:schemeClr val="tx1"/>
                </a:solidFill>
              </a:rPr>
              <a:t>OK </a:t>
            </a:r>
            <a:r>
              <a:rPr lang="ko-KR" altLang="ko-KR" sz="1000" dirty="0">
                <a:solidFill>
                  <a:schemeClr val="tx1"/>
                </a:solidFill>
              </a:rPr>
              <a:t>버튼을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정상적으로 라이선스가 반영되면 이와 같은 팝업이 나타난다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en-US" altLang="ko-KR" sz="1000" dirty="0">
                <a:solidFill>
                  <a:schemeClr val="tx1"/>
                </a:solidFill>
              </a:rPr>
              <a:t>OK </a:t>
            </a:r>
            <a:r>
              <a:rPr lang="ko-KR" altLang="ko-KR" sz="1000" dirty="0">
                <a:solidFill>
                  <a:schemeClr val="tx1"/>
                </a:solidFill>
              </a:rPr>
              <a:t>버튼을 클릭해 라이선스 갱신을 완료한다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133" y="1034756"/>
            <a:ext cx="210987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.1.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적용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3" y="1494611"/>
            <a:ext cx="3529965" cy="22199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그림 7" descr="이미지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46" y="1522269"/>
            <a:ext cx="3390756" cy="230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이미지 3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1" y="3628821"/>
            <a:ext cx="4413250" cy="1415415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1" name="그림 10" descr="이미지 3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398" y="5015054"/>
            <a:ext cx="4341495" cy="208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타원 11"/>
          <p:cNvSpPr/>
          <p:nvPr/>
        </p:nvSpPr>
        <p:spPr>
          <a:xfrm>
            <a:off x="2446410" y="186615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타원 13"/>
          <p:cNvSpPr/>
          <p:nvPr/>
        </p:nvSpPr>
        <p:spPr>
          <a:xfrm>
            <a:off x="6245643" y="247385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44027" y="4228516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05398" y="515320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96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 err="1">
                <a:solidFill>
                  <a:schemeClr val="tx1"/>
                </a:solidFill>
              </a:rPr>
              <a:t>이클립스의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SVN Repositories </a:t>
            </a:r>
            <a:r>
              <a:rPr lang="ko-KR" altLang="en-US" sz="1000" dirty="0">
                <a:solidFill>
                  <a:schemeClr val="tx1"/>
                </a:solidFill>
              </a:rPr>
              <a:t>에서</a:t>
            </a:r>
            <a:r>
              <a:rPr lang="en-US" altLang="ko-KR" sz="1000" dirty="0">
                <a:solidFill>
                  <a:schemeClr val="tx1"/>
                </a:solidFill>
              </a:rPr>
              <a:t>        New – Repository Location… 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SVN </a:t>
            </a:r>
            <a:r>
              <a:rPr lang="ko-KR" altLang="en-US" sz="1000" dirty="0">
                <a:solidFill>
                  <a:schemeClr val="tx1"/>
                </a:solidFill>
              </a:rPr>
              <a:t>접속 입력 창이 나타나면 </a:t>
            </a:r>
            <a:r>
              <a:rPr lang="en-US" altLang="ko-KR" sz="1000" dirty="0">
                <a:solidFill>
                  <a:schemeClr val="tx1"/>
                </a:solidFill>
              </a:rPr>
              <a:t>SVN URL </a:t>
            </a:r>
            <a:r>
              <a:rPr lang="ko-KR" altLang="en-US" sz="1000" dirty="0">
                <a:solidFill>
                  <a:schemeClr val="tx1"/>
                </a:solidFill>
              </a:rPr>
              <a:t>및 접속 계정을 입력 후 </a:t>
            </a:r>
            <a:r>
              <a:rPr lang="en-US" altLang="ko-KR" sz="1000" dirty="0">
                <a:solidFill>
                  <a:schemeClr val="tx1"/>
                </a:solidFill>
              </a:rPr>
              <a:t>finish </a:t>
            </a:r>
            <a:r>
              <a:rPr lang="ko-KR" altLang="en-US" sz="1000" dirty="0">
                <a:solidFill>
                  <a:schemeClr val="tx1"/>
                </a:solidFill>
              </a:rPr>
              <a:t>버튼을 클릭한다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신규로 생성된 </a:t>
            </a:r>
            <a:r>
              <a:rPr lang="en-US" altLang="ko-KR" sz="1000" dirty="0">
                <a:solidFill>
                  <a:schemeClr val="tx1"/>
                </a:solidFill>
              </a:rPr>
              <a:t>SVN Repository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trService</a:t>
            </a:r>
            <a:r>
              <a:rPr lang="ko-KR" altLang="en-US" sz="1000" dirty="0" smtClean="0">
                <a:solidFill>
                  <a:schemeClr val="tx1"/>
                </a:solidFill>
              </a:rPr>
              <a:t>를 </a:t>
            </a:r>
            <a:r>
              <a:rPr lang="ko-KR" altLang="en-US" sz="1000" dirty="0">
                <a:solidFill>
                  <a:schemeClr val="tx1"/>
                </a:solidFill>
              </a:rPr>
              <a:t>클릭 후 </a:t>
            </a:r>
            <a:r>
              <a:rPr lang="en-US" altLang="ko-KR" sz="1000" dirty="0">
                <a:solidFill>
                  <a:schemeClr val="tx1"/>
                </a:solidFill>
              </a:rPr>
              <a:t>Check Out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3063" y="1034756"/>
            <a:ext cx="1972015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9.1. TR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8" y="1474121"/>
            <a:ext cx="6172745" cy="198922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61419" y="270051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7" y="3271355"/>
            <a:ext cx="2537780" cy="273952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8024" y="313881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055" y="4140671"/>
            <a:ext cx="4235157" cy="255707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628331" y="505447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21566" y="4480815"/>
            <a:ext cx="1596551" cy="147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458084" y="2338631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2628761" y="2253925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8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설치한 </a:t>
            </a:r>
            <a:r>
              <a:rPr lang="ko-KR" altLang="en-US" sz="1000" dirty="0" err="1">
                <a:solidFill>
                  <a:schemeClr val="tx1"/>
                </a:solidFill>
              </a:rPr>
              <a:t>톰캣을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이클립스에</a:t>
            </a:r>
            <a:r>
              <a:rPr lang="ko-KR" altLang="en-US" sz="1000" dirty="0">
                <a:solidFill>
                  <a:schemeClr val="tx1"/>
                </a:solidFill>
              </a:rPr>
              <a:t> 설정한다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8" y="1584388"/>
            <a:ext cx="6131873" cy="4500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80" y="1800411"/>
            <a:ext cx="3461098" cy="342038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75977" y="169240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3063" y="1034756"/>
            <a:ext cx="1972015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9.1. TR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61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각 항목 당 </a:t>
            </a:r>
            <a:r>
              <a:rPr lang="en-US" altLang="ko-KR" sz="1000" dirty="0" smtClean="0">
                <a:solidFill>
                  <a:schemeClr val="tx1"/>
                </a:solidFill>
              </a:rPr>
              <a:t>Controller, Mapper, Service</a:t>
            </a:r>
            <a:r>
              <a:rPr lang="ko-KR" altLang="en-US" sz="1000" dirty="0" smtClean="0">
                <a:solidFill>
                  <a:schemeClr val="tx1"/>
                </a:solidFill>
              </a:rPr>
              <a:t>로 구성되어있다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3063" y="1034756"/>
            <a:ext cx="1972015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9.2. TR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3" y="1620391"/>
            <a:ext cx="2153869" cy="5187372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697287" y="3261707"/>
            <a:ext cx="17251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314252" y="2671691"/>
            <a:ext cx="20874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519050" y="4932759"/>
            <a:ext cx="18976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419753" y="2513057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컴파일된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TR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서비스 파일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17852" y="3117691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TR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서비스파일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30387" y="4788743"/>
            <a:ext cx="161871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환경 설정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폴더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98983" y="3628785"/>
            <a:ext cx="1176095" cy="655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229232" y="341518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TR </a:t>
            </a:r>
            <a:r>
              <a:rPr lang="ko-KR" altLang="en-US" sz="1000" dirty="0" smtClean="0">
                <a:solidFill>
                  <a:schemeClr val="tx1"/>
                </a:solidFill>
              </a:rPr>
              <a:t>서비스 배포경로는 아래와 같다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 </a:t>
            </a:r>
          </a:p>
          <a:p>
            <a:r>
              <a:rPr lang="en-US" altLang="ko-KR" sz="1000" kern="100" dirty="0" smtClean="0">
                <a:solidFill>
                  <a:schemeClr val="tx1"/>
                </a:solidFill>
              </a:rPr>
              <a:t>* /Web-Service/Web-Applications/DocuRoot-3</a:t>
            </a:r>
            <a:endParaRPr lang="en-US" altLang="ko-KR" sz="1000" kern="100" dirty="0">
              <a:solidFill>
                <a:schemeClr val="tx1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3063" y="1034756"/>
            <a:ext cx="1972015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9.3. TR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반영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3" y="1764407"/>
            <a:ext cx="7221382" cy="490323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38188" y="2990929"/>
            <a:ext cx="2592288" cy="1963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64506" y="2990928"/>
            <a:ext cx="3026410" cy="19638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1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 err="1">
                <a:solidFill>
                  <a:schemeClr val="tx1"/>
                </a:solidFill>
              </a:rPr>
              <a:t>이클립스의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SVN Repositories </a:t>
            </a:r>
            <a:r>
              <a:rPr lang="ko-KR" altLang="en-US" sz="1000" dirty="0">
                <a:solidFill>
                  <a:schemeClr val="tx1"/>
                </a:solidFill>
              </a:rPr>
              <a:t>에서</a:t>
            </a:r>
            <a:r>
              <a:rPr lang="en-US" altLang="ko-KR" sz="1000" dirty="0">
                <a:solidFill>
                  <a:schemeClr val="tx1"/>
                </a:solidFill>
              </a:rPr>
              <a:t>        New – Repository Location… 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SVN </a:t>
            </a:r>
            <a:r>
              <a:rPr lang="ko-KR" altLang="en-US" sz="1000" dirty="0">
                <a:solidFill>
                  <a:schemeClr val="tx1"/>
                </a:solidFill>
              </a:rPr>
              <a:t>접속 입력 창이 나타나면 </a:t>
            </a:r>
            <a:r>
              <a:rPr lang="en-US" altLang="ko-KR" sz="1000" dirty="0">
                <a:solidFill>
                  <a:schemeClr val="tx1"/>
                </a:solidFill>
              </a:rPr>
              <a:t>SVN URL </a:t>
            </a:r>
            <a:r>
              <a:rPr lang="ko-KR" altLang="en-US" sz="1000" dirty="0">
                <a:solidFill>
                  <a:schemeClr val="tx1"/>
                </a:solidFill>
              </a:rPr>
              <a:t>및 접속 계정을 입력 후 </a:t>
            </a:r>
            <a:r>
              <a:rPr lang="en-US" altLang="ko-KR" sz="1000" dirty="0">
                <a:solidFill>
                  <a:schemeClr val="tx1"/>
                </a:solidFill>
              </a:rPr>
              <a:t>finish </a:t>
            </a:r>
            <a:r>
              <a:rPr lang="ko-KR" altLang="en-US" sz="1000" dirty="0">
                <a:solidFill>
                  <a:schemeClr val="tx1"/>
                </a:solidFill>
              </a:rPr>
              <a:t>버튼을 클릭한다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신규로 생성된 </a:t>
            </a:r>
            <a:r>
              <a:rPr lang="en-US" altLang="ko-KR" sz="1000" dirty="0">
                <a:solidFill>
                  <a:schemeClr val="tx1"/>
                </a:solidFill>
              </a:rPr>
              <a:t>SVN Repository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webService</a:t>
            </a:r>
            <a:r>
              <a:rPr lang="ko-KR" altLang="en-US" sz="1000" dirty="0" smtClean="0">
                <a:solidFill>
                  <a:schemeClr val="tx1"/>
                </a:solidFill>
              </a:rPr>
              <a:t>를 </a:t>
            </a:r>
            <a:r>
              <a:rPr lang="ko-KR" altLang="en-US" sz="1000" dirty="0">
                <a:solidFill>
                  <a:schemeClr val="tx1"/>
                </a:solidFill>
              </a:rPr>
              <a:t>클릭 후 </a:t>
            </a:r>
            <a:r>
              <a:rPr lang="en-US" altLang="ko-KR" sz="1000" dirty="0">
                <a:solidFill>
                  <a:schemeClr val="tx1"/>
                </a:solidFill>
              </a:rPr>
              <a:t>Check Out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979" y="1034756"/>
            <a:ext cx="228940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9.4.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8" y="1474121"/>
            <a:ext cx="6172745" cy="198922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261419" y="2700511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7" y="3271355"/>
            <a:ext cx="2537780" cy="273952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98024" y="313881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직사각형 16"/>
          <p:cNvSpPr/>
          <p:nvPr/>
        </p:nvSpPr>
        <p:spPr>
          <a:xfrm flipV="1">
            <a:off x="458084" y="2338631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2628761" y="2253925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874" y="4356695"/>
            <a:ext cx="3829503" cy="212295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4602991" y="498246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114452" y="4510551"/>
            <a:ext cx="1596551" cy="147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147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설치한 </a:t>
            </a:r>
            <a:r>
              <a:rPr lang="ko-KR" altLang="en-US" sz="1000" dirty="0" err="1">
                <a:solidFill>
                  <a:schemeClr val="tx1"/>
                </a:solidFill>
              </a:rPr>
              <a:t>톰캣을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이클립스에</a:t>
            </a:r>
            <a:r>
              <a:rPr lang="ko-KR" altLang="en-US" sz="1000" dirty="0">
                <a:solidFill>
                  <a:schemeClr val="tx1"/>
                </a:solidFill>
              </a:rPr>
              <a:t> 설정한다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8" y="1584388"/>
            <a:ext cx="6131873" cy="4500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80" y="1800411"/>
            <a:ext cx="3461098" cy="342038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75977" y="169240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8979" y="1034756"/>
            <a:ext cx="228940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9.4.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56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8" y="1116335"/>
            <a:ext cx="3240360" cy="600119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2610396" y="2340471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610396" y="2020536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610396" y="3348583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962324" y="4299555"/>
            <a:ext cx="194421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78548" y="1836415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PRM </a:t>
            </a:r>
            <a:r>
              <a:rPr lang="ko-KR" altLang="en-US" sz="1200" b="1" dirty="0" err="1">
                <a:solidFill>
                  <a:srgbClr val="FF0000"/>
                </a:solidFill>
              </a:rPr>
              <a:t>넥사크로</a:t>
            </a:r>
            <a:r>
              <a:rPr lang="ko-KR" altLang="en-US" sz="1200" b="1" dirty="0">
                <a:solidFill>
                  <a:srgbClr val="FF0000"/>
                </a:solidFill>
              </a:rPr>
              <a:t> 프로젝트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978548" y="2196455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자바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서비스파일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978548" y="3204567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환경 설정 파일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978548" y="4140671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컴파일된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넥사크로</a:t>
            </a:r>
            <a:r>
              <a:rPr lang="ko-KR" altLang="en-US" sz="1200" b="1" dirty="0">
                <a:solidFill>
                  <a:srgbClr val="FF0000"/>
                </a:solidFill>
              </a:rPr>
              <a:t>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04833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각 항목 당 </a:t>
            </a:r>
            <a:r>
              <a:rPr lang="en-US" altLang="ko-KR" sz="1000" dirty="0" smtClean="0">
                <a:solidFill>
                  <a:schemeClr val="tx1"/>
                </a:solidFill>
              </a:rPr>
              <a:t>Controller, Mapper, Service</a:t>
            </a:r>
            <a:r>
              <a:rPr lang="ko-KR" altLang="en-US" sz="1000" dirty="0" smtClean="0">
                <a:solidFill>
                  <a:schemeClr val="tx1"/>
                </a:solidFill>
              </a:rPr>
              <a:t>로 구성되어있다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979" y="1034756"/>
            <a:ext cx="228940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9.5.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구조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3" y="1398812"/>
            <a:ext cx="3053506" cy="5163652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825935" y="2916535"/>
            <a:ext cx="17251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314252" y="2283081"/>
            <a:ext cx="20874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600624" y="4883053"/>
            <a:ext cx="18976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419752" y="2124447"/>
            <a:ext cx="235899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 err="1" smtClean="0">
                <a:solidFill>
                  <a:srgbClr val="FF0000"/>
                </a:solidFill>
              </a:rPr>
              <a:t>컴파일된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멤버십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서비스 파일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546500" y="2772519"/>
            <a:ext cx="2160240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멤버십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서비스파일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511961" y="4739037"/>
            <a:ext cx="1618715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환경 설정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폴더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236" y="3130133"/>
            <a:ext cx="1176095" cy="6559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359880" y="319504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86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멤버십은 똑같은 소스를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두군데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배포해야한다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</a:rPr>
              <a:t>개발 및 운영 경로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just" latinLnBrk="0">
              <a:lnSpc>
                <a:spcPct val="120000"/>
              </a:lnSpc>
              <a:spcAft>
                <a:spcPts val="0"/>
              </a:spcAft>
            </a:pPr>
            <a:r>
              <a:rPr lang="en-US" altLang="ko-KR" sz="1000" kern="100" dirty="0">
                <a:solidFill>
                  <a:schemeClr val="tx1"/>
                </a:solidFill>
              </a:rPr>
              <a:t>/Web-Service/Web-Applications/DocuRoot-1</a:t>
            </a:r>
            <a:endParaRPr lang="en-US" altLang="ko-KR" sz="1000" kern="100" dirty="0">
              <a:solidFill>
                <a:schemeClr val="tx1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  <a:p>
            <a:pPr lvl="0" algn="just" defTabSz="975864" latinLnBrk="0">
              <a:lnSpc>
                <a:spcPct val="120000"/>
              </a:lnSpc>
              <a:defRPr/>
            </a:pPr>
            <a:r>
              <a:rPr lang="en-US" altLang="ko-KR" sz="1000" kern="100" dirty="0">
                <a:solidFill>
                  <a:schemeClr val="tx1"/>
                </a:solidFill>
              </a:rPr>
              <a:t>/</a:t>
            </a:r>
            <a:r>
              <a:rPr lang="en-US" altLang="ko-KR" sz="1000" kern="100" dirty="0" smtClean="0">
                <a:solidFill>
                  <a:schemeClr val="tx1"/>
                </a:solidFill>
              </a:rPr>
              <a:t>Web-Service/Web-Applications/DocuRoot-2</a:t>
            </a:r>
            <a:endParaRPr lang="en-US" altLang="ko-KR" sz="1000" kern="100" dirty="0">
              <a:solidFill>
                <a:schemeClr val="tx1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8979" y="1034756"/>
            <a:ext cx="228940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9.6.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반영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7" y="1764406"/>
            <a:ext cx="7024019" cy="510028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4983" y="2953215"/>
            <a:ext cx="2851517" cy="1623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92498" y="2945100"/>
            <a:ext cx="3026410" cy="1785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98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0201" y="1034756"/>
            <a:ext cx="295625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9.7. 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 /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멤버십 반영 시 주의사항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TR / </a:t>
            </a:r>
            <a:r>
              <a:rPr lang="ko-KR" altLang="en-US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78264"/>
              </p:ext>
            </p:extLst>
          </p:nvPr>
        </p:nvGraphicFramePr>
        <p:xfrm>
          <a:off x="62224" y="2412087"/>
          <a:ext cx="7444716" cy="1080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364"/>
                <a:gridCol w="1512168"/>
                <a:gridCol w="1656184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개발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운영서버 경로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로컬 경로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파일명</a:t>
                      </a:r>
                      <a:endParaRPr lang="ko-KR" altLang="en-US" sz="1200" dirty="0"/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/Web-Service/Web-Applications/DocuRoot-*/WEB-INF/classes/spring</a:t>
                      </a:r>
                    </a:p>
                    <a:p>
                      <a:pPr latinLnBrk="1"/>
                      <a:r>
                        <a:rPr lang="en-US" altLang="ko-KR" sz="1000" smtClean="0"/>
                        <a:t>(*</a:t>
                      </a:r>
                      <a:r>
                        <a:rPr lang="en-US" altLang="ko-KR" sz="1000" baseline="0" smtClean="0"/>
                        <a:t> = </a:t>
                      </a:r>
                      <a:r>
                        <a:rPr lang="en-US" altLang="ko-KR" sz="1000" smtClean="0"/>
                        <a:t>DocuRoot-1, DocuRoot-2,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en-US" altLang="ko-KR" sz="1000" smtClean="0"/>
                        <a:t>DocuRoot-3</a:t>
                      </a:r>
                      <a:r>
                        <a:rPr lang="en-US" altLang="ko-KR" sz="1000" baseline="0" smtClean="0"/>
                        <a:t> </a:t>
                      </a:r>
                      <a:r>
                        <a:rPr lang="ko-KR" altLang="en-US" sz="1000" baseline="0" smtClean="0"/>
                        <a:t>모두 동일</a:t>
                      </a:r>
                      <a:r>
                        <a:rPr lang="en-US" altLang="ko-KR" sz="100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\resources\spring\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context-datasource.xml</a:t>
                      </a:r>
                    </a:p>
                  </a:txBody>
                  <a:tcPr/>
                </a:tc>
              </a:tr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/Web-Service/Web-Applications/</a:t>
                      </a:r>
                      <a:r>
                        <a:rPr lang="en-US" altLang="ko-KR" sz="1000" dirty="0" err="1" smtClean="0"/>
                        <a:t>DocuRoot</a:t>
                      </a:r>
                      <a:r>
                        <a:rPr lang="en-US" altLang="ko-KR" sz="1000" dirty="0" smtClean="0"/>
                        <a:t>-*/WEB-INF/classes</a:t>
                      </a:r>
                    </a:p>
                    <a:p>
                      <a:pPr marL="0" marR="0" lvl="0" indent="0" algn="l" defTabSz="9758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(*</a:t>
                      </a:r>
                      <a:r>
                        <a:rPr lang="en-US" altLang="ko-KR" sz="1000" baseline="0" dirty="0" smtClean="0"/>
                        <a:t> = </a:t>
                      </a:r>
                      <a:r>
                        <a:rPr lang="en-US" altLang="ko-KR" sz="1000" dirty="0" smtClean="0"/>
                        <a:t>DocuRoot-1, DocuRoot-2,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DocuRoot-3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모두 동일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\resources\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jdbc.properties</a:t>
                      </a:r>
                      <a:endParaRPr lang="en-US" altLang="ko-KR" sz="1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78148" y="1620391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개발서버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운영서버와 로컬 간 서비스 환경이 다른 파일들이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 중 몇몇은 한번 배포하면 다시 반영하는 경우는 드물지만 반영 시 주의가 필요하다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1200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내역은 아래와 같다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3661" y="3780631"/>
            <a:ext cx="73432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위와 같은 파일들은 파일 그대로 반영하면 안되므로 다음과 같은 방법 중 하나로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반영해야한다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반영 전 로컬에서 운영기준으로 수정한 후 반영 한 뒤 다시 로컬 기준 소스로 복구시킨다</a:t>
            </a:r>
            <a:r>
              <a:rPr lang="en-US" altLang="ko-KR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kern="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운영에 있는 파일을 다운로드 한 후 추가된 내용만 입력 후 반영한다</a:t>
            </a:r>
            <a:r>
              <a:rPr lang="en-US" altLang="ko-KR" sz="12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 algn="just">
              <a:buAutoNum type="arabicPeriod"/>
            </a:pPr>
            <a:r>
              <a:rPr lang="ko-KR" altLang="en-US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및 개발 전용 파일을 따로 만들어 놓고 해당 파일을 반영한다</a:t>
            </a:r>
            <a:r>
              <a:rPr lang="en-US" altLang="ko-KR" sz="1200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/>
              <a:t>(</a:t>
            </a:r>
            <a:r>
              <a:rPr lang="ko-KR" altLang="ko-KR" sz="1200" dirty="0"/>
              <a:t>예</a:t>
            </a:r>
            <a:r>
              <a:rPr lang="en-US" altLang="ko-KR" sz="1200" dirty="0"/>
              <a:t>: </a:t>
            </a:r>
            <a:r>
              <a:rPr lang="ko-KR" altLang="ko-KR" sz="1200" dirty="0"/>
              <a:t>개발서버라면 </a:t>
            </a:r>
            <a:r>
              <a:rPr lang="en-US" altLang="ko-KR" sz="1200" dirty="0" err="1"/>
              <a:t>jdbc.properties</a:t>
            </a:r>
            <a:r>
              <a:rPr lang="en-US" altLang="ko-KR" sz="1200" dirty="0" err="1" smtClean="0"/>
              <a:t>_dev</a:t>
            </a:r>
            <a:r>
              <a:rPr lang="en-US" altLang="ko-KR" sz="1200" dirty="0" smtClean="0"/>
              <a:t> </a:t>
            </a:r>
            <a:r>
              <a:rPr lang="ko-KR" altLang="ko-KR" sz="1200" dirty="0"/>
              <a:t>파일을 서버에 업로드하고 파일명을 </a:t>
            </a:r>
            <a:r>
              <a:rPr lang="en-US" altLang="ko-KR" sz="1200" dirty="0" err="1"/>
              <a:t>jdbc.properties</a:t>
            </a:r>
            <a:r>
              <a:rPr lang="ko-KR" altLang="ko-KR" sz="1200" dirty="0" smtClean="0"/>
              <a:t>로 </a:t>
            </a:r>
            <a:r>
              <a:rPr lang="ko-KR" altLang="ko-KR" sz="1200" dirty="0"/>
              <a:t>변경한다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just"/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07269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 /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Tomcat </a:t>
            </a:r>
            <a:r>
              <a:rPr lang="ko-KR" altLang="en-US" sz="1000" dirty="0" smtClean="0">
                <a:solidFill>
                  <a:schemeClr val="tx1"/>
                </a:solidFill>
              </a:rPr>
              <a:t>계정정보를 입력한다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             </a:t>
            </a:r>
            <a:r>
              <a:rPr lang="en-US" altLang="ko-KR" sz="1000" dirty="0" smtClean="0">
                <a:solidFill>
                  <a:schemeClr val="tx1"/>
                </a:solidFill>
              </a:rPr>
              <a:t>(ID/PW : tomcat / </a:t>
            </a:r>
            <a:r>
              <a:rPr lang="ko-KR" altLang="en-US" sz="1000" dirty="0" smtClean="0">
                <a:solidFill>
                  <a:schemeClr val="tx1"/>
                </a:solidFill>
              </a:rPr>
              <a:t>패스워드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#TOMCAT_HOME/bin </a:t>
            </a:r>
            <a:r>
              <a:rPr lang="ko-KR" altLang="en-US" sz="1000" dirty="0" smtClean="0">
                <a:solidFill>
                  <a:schemeClr val="tx1"/>
                </a:solidFill>
              </a:rPr>
              <a:t>폴더로 이동한다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* TR / </a:t>
            </a:r>
            <a:r>
              <a:rPr lang="ko-KR" altLang="en-US" sz="1000" dirty="0" smtClean="0">
                <a:solidFill>
                  <a:srgbClr val="FF0000"/>
                </a:solidFill>
              </a:rPr>
              <a:t>멤버십서버는 </a:t>
            </a:r>
            <a:r>
              <a:rPr lang="en-US" altLang="ko-KR" sz="1000" dirty="0" smtClean="0">
                <a:solidFill>
                  <a:srgbClr val="FF0000"/>
                </a:solidFill>
              </a:rPr>
              <a:t>reload </a:t>
            </a:r>
            <a:r>
              <a:rPr lang="ko-KR" altLang="en-US" sz="1000" dirty="0" smtClean="0">
                <a:solidFill>
                  <a:srgbClr val="FF0000"/>
                </a:solidFill>
              </a:rPr>
              <a:t>기능이 설정되어있어 서버를 수동으로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재기동하지</a:t>
            </a:r>
            <a:r>
              <a:rPr lang="ko-KR" altLang="en-US" sz="1000" dirty="0" smtClean="0">
                <a:solidFill>
                  <a:srgbClr val="FF0000"/>
                </a:solidFill>
              </a:rPr>
              <a:t> 않아도 반영한 소스들이 적용된다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6140" y="1015113"/>
            <a:ext cx="1329210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.8.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접속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" y="1437197"/>
            <a:ext cx="4100195" cy="259143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78148" y="142681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444" y="4350229"/>
            <a:ext cx="4363125" cy="276331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000496" y="546361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35209" y="5497858"/>
            <a:ext cx="3044420" cy="14754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87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6"/>
            <a:ext cx="299378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ko-KR" sz="1000" dirty="0" smtClean="0">
                <a:solidFill>
                  <a:schemeClr val="tx1"/>
                </a:solidFill>
              </a:rPr>
              <a:t>명령어를 </a:t>
            </a:r>
            <a:r>
              <a:rPr lang="ko-KR" altLang="ko-KR" sz="1000" dirty="0">
                <a:solidFill>
                  <a:schemeClr val="tx1"/>
                </a:solidFill>
              </a:rPr>
              <a:t>사용해 </a:t>
            </a:r>
            <a:r>
              <a:rPr lang="en-US" altLang="ko-KR" sz="1000" dirty="0">
                <a:solidFill>
                  <a:schemeClr val="tx1"/>
                </a:solidFill>
              </a:rPr>
              <a:t>Tomcat</a:t>
            </a:r>
            <a:r>
              <a:rPr lang="ko-KR" altLang="ko-KR" sz="1000" dirty="0">
                <a:solidFill>
                  <a:schemeClr val="tx1"/>
                </a:solidFill>
              </a:rPr>
              <a:t>을 </a:t>
            </a:r>
            <a:r>
              <a:rPr lang="ko-KR" altLang="ko-KR" sz="1000" dirty="0" err="1" smtClean="0">
                <a:solidFill>
                  <a:schemeClr val="tx1"/>
                </a:solidFill>
              </a:rPr>
              <a:t>재시작한다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 smtClean="0">
                <a:solidFill>
                  <a:schemeClr val="tx1"/>
                </a:solidFill>
              </a:rPr>
              <a:t>tomcat</a:t>
            </a:r>
            <a:r>
              <a:rPr lang="ko-KR" altLang="ko-KR" sz="1000" dirty="0">
                <a:solidFill>
                  <a:schemeClr val="tx1"/>
                </a:solidFill>
              </a:rPr>
              <a:t>이 정상적으로 </a:t>
            </a:r>
            <a:r>
              <a:rPr lang="ko-KR" altLang="ko-KR" sz="1000" dirty="0" err="1">
                <a:solidFill>
                  <a:schemeClr val="tx1"/>
                </a:solidFill>
              </a:rPr>
              <a:t>재시작</a:t>
            </a:r>
            <a:r>
              <a:rPr lang="ko-KR" altLang="ko-KR" sz="1000" dirty="0">
                <a:solidFill>
                  <a:schemeClr val="tx1"/>
                </a:solidFill>
              </a:rPr>
              <a:t> 되었는지 </a:t>
            </a:r>
            <a:r>
              <a:rPr lang="en-US" altLang="ko-KR" sz="1000" dirty="0">
                <a:solidFill>
                  <a:schemeClr val="tx1"/>
                </a:solidFill>
              </a:rPr>
              <a:t>log</a:t>
            </a:r>
            <a:r>
              <a:rPr lang="ko-KR" altLang="ko-KR" sz="1000" dirty="0">
                <a:solidFill>
                  <a:schemeClr val="tx1"/>
                </a:solidFill>
              </a:rPr>
              <a:t>를 확인하기 위해</a:t>
            </a:r>
            <a:r>
              <a:rPr lang="en-US" altLang="ko-KR" sz="1000" dirty="0">
                <a:solidFill>
                  <a:schemeClr val="tx1"/>
                </a:solidFill>
              </a:rPr>
              <a:t> $TOMCAT_HOME/logs </a:t>
            </a:r>
            <a:r>
              <a:rPr lang="ko-KR" altLang="ko-KR" sz="1000" dirty="0">
                <a:solidFill>
                  <a:schemeClr val="tx1"/>
                </a:solidFill>
              </a:rPr>
              <a:t>폴더로 이동한다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ko-KR" sz="1000" dirty="0">
                <a:solidFill>
                  <a:schemeClr val="tx1"/>
                </a:solidFill>
              </a:rPr>
              <a:t>명령어를 실행해 로그를 확인한다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              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로그확인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en-US" altLang="ko-KR" sz="1000" dirty="0">
                <a:solidFill>
                  <a:schemeClr val="tx1"/>
                </a:solidFill>
              </a:rPr>
              <a:t>tail -f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catalina.out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정상적으로 실행된 상태의 로그 파일 내역이다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*</a:t>
            </a:r>
            <a:r>
              <a:rPr lang="ko-KR" altLang="en-US" sz="1000" dirty="0">
                <a:solidFill>
                  <a:schemeClr val="tx1"/>
                </a:solidFill>
              </a:rPr>
              <a:t>종료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멤버십 </a:t>
            </a:r>
            <a:r>
              <a:rPr lang="en-US" altLang="ko-KR" sz="1000" dirty="0" smtClean="0">
                <a:solidFill>
                  <a:schemeClr val="tx1"/>
                </a:solidFill>
              </a:rPr>
              <a:t>: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Document-1 </a:t>
            </a:r>
            <a:r>
              <a:rPr lang="ko-KR" altLang="en-US" sz="1000" dirty="0">
                <a:solidFill>
                  <a:schemeClr val="tx1"/>
                </a:solidFill>
              </a:rPr>
              <a:t>반영 시 </a:t>
            </a:r>
            <a:r>
              <a:rPr lang="en-US" altLang="ko-KR" sz="1000" dirty="0">
                <a:solidFill>
                  <a:schemeClr val="tx1"/>
                </a:solidFill>
              </a:rPr>
              <a:t>./Server1-Down.sh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Document-2 </a:t>
            </a:r>
            <a:r>
              <a:rPr lang="ko-KR" altLang="en-US" sz="1000" dirty="0">
                <a:solidFill>
                  <a:schemeClr val="tx1"/>
                </a:solidFill>
              </a:rPr>
              <a:t>반영 시 </a:t>
            </a:r>
            <a:r>
              <a:rPr lang="en-US" altLang="ko-KR" sz="1000" dirty="0">
                <a:solidFill>
                  <a:schemeClr val="tx1"/>
                </a:solidFill>
              </a:rPr>
              <a:t>./Server2-Down.sh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en-US" altLang="ko-KR" sz="1000" dirty="0" smtClean="0">
                <a:solidFill>
                  <a:schemeClr val="tx1"/>
                </a:solidFill>
              </a:rPr>
              <a:t>TR :  ./</a:t>
            </a:r>
            <a:r>
              <a:rPr lang="en-US" altLang="ko-KR" sz="1000" dirty="0">
                <a:solidFill>
                  <a:schemeClr val="tx1"/>
                </a:solidFill>
              </a:rPr>
              <a:t>Server3-Down.sh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*</a:t>
            </a:r>
            <a:r>
              <a:rPr lang="ko-KR" altLang="en-US" sz="1000" dirty="0">
                <a:solidFill>
                  <a:schemeClr val="tx1"/>
                </a:solidFill>
              </a:rPr>
              <a:t>구동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멤버십</a:t>
            </a:r>
            <a:r>
              <a:rPr lang="en-US" altLang="ko-KR" sz="1000" dirty="0" smtClean="0">
                <a:solidFill>
                  <a:schemeClr val="tx1"/>
                </a:solidFill>
              </a:rPr>
              <a:t> :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Document-1 </a:t>
            </a:r>
            <a:r>
              <a:rPr lang="ko-KR" altLang="en-US" sz="1000" dirty="0">
                <a:solidFill>
                  <a:schemeClr val="tx1"/>
                </a:solidFill>
              </a:rPr>
              <a:t>반영 시 </a:t>
            </a:r>
            <a:r>
              <a:rPr lang="en-US" altLang="ko-KR" sz="1000" dirty="0">
                <a:solidFill>
                  <a:schemeClr val="tx1"/>
                </a:solidFill>
              </a:rPr>
              <a:t>./Server1-Startup.sh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Document-2 </a:t>
            </a:r>
            <a:r>
              <a:rPr lang="ko-KR" altLang="en-US" sz="1000" dirty="0">
                <a:solidFill>
                  <a:schemeClr val="tx1"/>
                </a:solidFill>
              </a:rPr>
              <a:t>반영 시 </a:t>
            </a:r>
            <a:r>
              <a:rPr lang="en-US" altLang="ko-KR" sz="1000" dirty="0">
                <a:solidFill>
                  <a:schemeClr val="tx1"/>
                </a:solidFill>
              </a:rPr>
              <a:t>./Server2-Startup.sh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-</a:t>
            </a:r>
            <a:r>
              <a:rPr lang="en-US" altLang="ko-KR" sz="1000" dirty="0" smtClean="0">
                <a:solidFill>
                  <a:schemeClr val="tx1"/>
                </a:solidFill>
              </a:rPr>
              <a:t>TR :  ./</a:t>
            </a:r>
            <a:r>
              <a:rPr lang="en-US" altLang="ko-KR" sz="1000" dirty="0">
                <a:solidFill>
                  <a:schemeClr val="tx1"/>
                </a:solidFill>
              </a:rPr>
              <a:t>Server3-Startup.sh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* TR / </a:t>
            </a:r>
            <a:r>
              <a:rPr lang="ko-KR" altLang="en-US" sz="1000" dirty="0" smtClean="0">
                <a:solidFill>
                  <a:schemeClr val="tx1"/>
                </a:solidFill>
              </a:rPr>
              <a:t>멤버십은 하나의 </a:t>
            </a:r>
            <a:r>
              <a:rPr lang="en-US" altLang="ko-KR" sz="1000" dirty="0" smtClean="0">
                <a:solidFill>
                  <a:schemeClr val="tx1"/>
                </a:solidFill>
              </a:rPr>
              <a:t>tomcat</a:t>
            </a:r>
            <a:r>
              <a:rPr lang="ko-KR" altLang="en-US" sz="1000" dirty="0" smtClean="0">
                <a:solidFill>
                  <a:schemeClr val="tx1"/>
                </a:solidFill>
              </a:rPr>
              <a:t>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인스턴스로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구분해 사용하므로 각각 로그폴더 위치가 다르다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멤버십</a:t>
            </a:r>
            <a:r>
              <a:rPr lang="en-US" altLang="ko-KR" sz="1000" dirty="0" smtClean="0">
                <a:solidFill>
                  <a:schemeClr val="tx1"/>
                </a:solidFill>
              </a:rPr>
              <a:t>1:~/Web-App-Servers/Tomcat-Inst-1/logs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멤버십</a:t>
            </a:r>
            <a:r>
              <a:rPr lang="en-US" altLang="ko-KR" sz="1000" smtClean="0">
                <a:solidFill>
                  <a:schemeClr val="tx1"/>
                </a:solidFill>
              </a:rPr>
              <a:t>2:~/</a:t>
            </a:r>
            <a:r>
              <a:rPr lang="en-US" altLang="ko-KR" sz="1000" dirty="0" smtClean="0">
                <a:solidFill>
                  <a:schemeClr val="tx1"/>
                </a:solidFill>
              </a:rPr>
              <a:t>Web-App-Servers/Tomcat-Inst-2/logs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TR: ~/Web-App-Servers/Tomcat-Inst-3/logs</a:t>
            </a:r>
          </a:p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59" y="1420273"/>
            <a:ext cx="4379845" cy="2784757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439641" y="193395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74293" y="1832702"/>
            <a:ext cx="1080120" cy="8678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7" y="4640750"/>
            <a:ext cx="3930646" cy="2483454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68549" y="483300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20" y="3941146"/>
            <a:ext cx="4434631" cy="281286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180061" y="577446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03704" y="6094361"/>
            <a:ext cx="1203036" cy="1268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396648" y="6204393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62213" y="5963702"/>
            <a:ext cx="2729097" cy="123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2199" b="1" dirty="0" smtClean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 /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멤버십 개발 및 반영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5495" y="1015113"/>
            <a:ext cx="199285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.9.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 및 구동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86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6" y="1620391"/>
            <a:ext cx="2448272" cy="44514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06141" y="1476375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 err="1">
                <a:solidFill>
                  <a:schemeClr val="tx1"/>
                </a:solidFill>
              </a:rPr>
              <a:t>이클립스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톰캣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넥사크로를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설치한다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설치한 </a:t>
            </a:r>
            <a:r>
              <a:rPr lang="ko-KR" altLang="en-US" sz="1000" dirty="0" err="1">
                <a:solidFill>
                  <a:schemeClr val="tx1"/>
                </a:solidFill>
              </a:rPr>
              <a:t>이클립스를</a:t>
            </a:r>
            <a:r>
              <a:rPr lang="ko-KR" altLang="en-US" sz="1000" dirty="0">
                <a:solidFill>
                  <a:schemeClr val="tx1"/>
                </a:solidFill>
              </a:rPr>
              <a:t> 실행해 </a:t>
            </a:r>
            <a:r>
              <a:rPr lang="en-US" altLang="ko-KR" sz="1000" dirty="0">
                <a:solidFill>
                  <a:schemeClr val="tx1"/>
                </a:solidFill>
              </a:rPr>
              <a:t>Workspace </a:t>
            </a:r>
            <a:r>
              <a:rPr lang="ko-KR" altLang="en-US" sz="1000" dirty="0">
                <a:solidFill>
                  <a:schemeClr val="tx1"/>
                </a:solidFill>
              </a:rPr>
              <a:t>생성한다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43" y="2628503"/>
            <a:ext cx="4171747" cy="238567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06141" y="241247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3" y="2039347"/>
            <a:ext cx="18764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7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 err="1">
                <a:solidFill>
                  <a:schemeClr val="tx1"/>
                </a:solidFill>
              </a:rPr>
              <a:t>이클립스의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SVN Repositories </a:t>
            </a:r>
            <a:r>
              <a:rPr lang="ko-KR" altLang="en-US" sz="1000" dirty="0">
                <a:solidFill>
                  <a:schemeClr val="tx1"/>
                </a:solidFill>
              </a:rPr>
              <a:t>에서</a:t>
            </a:r>
            <a:r>
              <a:rPr lang="en-US" altLang="ko-KR" sz="1000" dirty="0">
                <a:solidFill>
                  <a:schemeClr val="tx1"/>
                </a:solidFill>
              </a:rPr>
              <a:t>        New – Repository Location… 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SVN </a:t>
            </a:r>
            <a:r>
              <a:rPr lang="ko-KR" altLang="en-US" sz="1000" dirty="0">
                <a:solidFill>
                  <a:schemeClr val="tx1"/>
                </a:solidFill>
              </a:rPr>
              <a:t>접속 입력 창이 나타나면 </a:t>
            </a:r>
            <a:r>
              <a:rPr lang="en-US" altLang="ko-KR" sz="1000" dirty="0">
                <a:solidFill>
                  <a:schemeClr val="tx1"/>
                </a:solidFill>
              </a:rPr>
              <a:t>SVN URL </a:t>
            </a:r>
            <a:r>
              <a:rPr lang="ko-KR" altLang="en-US" sz="1000" dirty="0">
                <a:solidFill>
                  <a:schemeClr val="tx1"/>
                </a:solidFill>
              </a:rPr>
              <a:t>및 접속 계정을 입력 후 </a:t>
            </a:r>
            <a:r>
              <a:rPr lang="en-US" altLang="ko-KR" sz="1000" dirty="0">
                <a:solidFill>
                  <a:schemeClr val="tx1"/>
                </a:solidFill>
              </a:rPr>
              <a:t>finish </a:t>
            </a:r>
            <a:r>
              <a:rPr lang="ko-KR" altLang="en-US" sz="1000" dirty="0">
                <a:solidFill>
                  <a:schemeClr val="tx1"/>
                </a:solidFill>
              </a:rPr>
              <a:t>버튼을 클릭한다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228605" indent="-228605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신규로 생성된 </a:t>
            </a:r>
            <a:r>
              <a:rPr lang="en-US" altLang="ko-KR" sz="1000" dirty="0">
                <a:solidFill>
                  <a:schemeClr val="tx1"/>
                </a:solidFill>
              </a:rPr>
              <a:t>SVN Repository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aps</a:t>
            </a:r>
            <a:r>
              <a:rPr lang="ko-KR" altLang="en-US" sz="1000" dirty="0">
                <a:solidFill>
                  <a:schemeClr val="tx1"/>
                </a:solidFill>
              </a:rPr>
              <a:t>를 클릭 후 </a:t>
            </a:r>
            <a:r>
              <a:rPr lang="en-US" altLang="ko-KR" sz="1000" dirty="0">
                <a:solidFill>
                  <a:schemeClr val="tx1"/>
                </a:solidFill>
              </a:rPr>
              <a:t>Check Out</a:t>
            </a:r>
            <a:r>
              <a:rPr lang="ko-KR" altLang="en-US" sz="1000" dirty="0">
                <a:solidFill>
                  <a:schemeClr val="tx1"/>
                </a:solidFill>
              </a:rPr>
              <a:t>을 선택한다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8" y="1353699"/>
            <a:ext cx="7032256" cy="263800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722460" y="225270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직사각형 5"/>
          <p:cNvSpPr/>
          <p:nvPr/>
        </p:nvSpPr>
        <p:spPr>
          <a:xfrm flipV="1">
            <a:off x="240592" y="2264330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2882389" y="2123095"/>
            <a:ext cx="1745797" cy="2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57" y="3271355"/>
            <a:ext cx="2537780" cy="2739528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98024" y="3138817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507" y="3103330"/>
            <a:ext cx="4082982" cy="406167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5614448" y="377567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18103" y="3287398"/>
            <a:ext cx="1596551" cy="147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이클립스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17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설치한 </a:t>
            </a:r>
            <a:r>
              <a:rPr lang="ko-KR" altLang="en-US" sz="1000" dirty="0" err="1">
                <a:solidFill>
                  <a:schemeClr val="tx1"/>
                </a:solidFill>
              </a:rPr>
              <a:t>톰캣을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이클립스에</a:t>
            </a:r>
            <a:r>
              <a:rPr lang="ko-KR" altLang="en-US" sz="1000" dirty="0">
                <a:solidFill>
                  <a:schemeClr val="tx1"/>
                </a:solidFill>
              </a:rPr>
              <a:t> 설정한다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8" y="1584388"/>
            <a:ext cx="6131873" cy="4500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80" y="1800411"/>
            <a:ext cx="3461098" cy="342038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275977" y="1692400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이클립스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71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5" indent="-228605">
              <a:buAutoNum type="arabicPeriod"/>
            </a:pPr>
            <a:r>
              <a:rPr lang="ko-KR" altLang="en-US" sz="1000" dirty="0" err="1">
                <a:solidFill>
                  <a:schemeClr val="tx1"/>
                </a:solidFill>
              </a:rPr>
              <a:t>톰캣의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server.xml</a:t>
            </a:r>
            <a:r>
              <a:rPr lang="ko-KR" altLang="en-US" sz="1000" dirty="0">
                <a:solidFill>
                  <a:schemeClr val="tx1"/>
                </a:solidFill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</a:rPr>
              <a:t>connector</a:t>
            </a:r>
            <a:r>
              <a:rPr lang="ko-KR" altLang="en-US" sz="1000" dirty="0">
                <a:solidFill>
                  <a:schemeClr val="tx1"/>
                </a:solidFill>
              </a:rPr>
              <a:t>부분에                </a:t>
            </a:r>
            <a:r>
              <a:rPr lang="en-US" altLang="ko-KR" sz="1000" dirty="0" err="1">
                <a:solidFill>
                  <a:schemeClr val="tx1"/>
                </a:solidFill>
              </a:rPr>
              <a:t>URIEncoding</a:t>
            </a:r>
            <a:r>
              <a:rPr lang="en-US" altLang="ko-KR" sz="1000" dirty="0">
                <a:solidFill>
                  <a:schemeClr val="tx1"/>
                </a:solidFill>
              </a:rPr>
              <a:t>=“UTF-8”</a:t>
            </a:r>
            <a:r>
              <a:rPr lang="ko-KR" altLang="en-US" sz="1000" dirty="0">
                <a:solidFill>
                  <a:schemeClr val="tx1"/>
                </a:solidFill>
              </a:rPr>
              <a:t>  을 추가한다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" y="2214488"/>
            <a:ext cx="8476079" cy="44948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21677" y="5261676"/>
            <a:ext cx="1057076" cy="129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05654" y="5096162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4.1. </a:t>
            </a:r>
            <a:r>
              <a:rPr lang="ko-KR" altLang="en-US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이클립스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72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/>
          <p:cNvSpPr txBox="1">
            <a:spLocks noChangeArrowheads="1"/>
          </p:cNvSpPr>
          <p:nvPr/>
        </p:nvSpPr>
        <p:spPr bwMode="auto">
          <a:xfrm>
            <a:off x="234133" y="365343"/>
            <a:ext cx="8435210" cy="53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842" tIns="38422" rIns="76842" bIns="38422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545454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  <a:lvl2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133350" indent="-13335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5905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10477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15049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1962150" indent="-133350" fontAlgn="base">
              <a:spcBef>
                <a:spcPct val="0"/>
              </a:spcBef>
              <a:spcAft>
                <a:spcPct val="0"/>
              </a:spcAft>
              <a:defRPr kumimoji="1" sz="2600">
                <a:solidFill>
                  <a:srgbClr val="102858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설정</a:t>
            </a:r>
            <a:r>
              <a:rPr lang="en-US" altLang="ko-KR" sz="2199" b="1" dirty="0">
                <a:solidFill>
                  <a:srgbClr val="F36F2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199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>
            <a:off x="7578951" y="900311"/>
            <a:ext cx="27887" cy="6259494"/>
          </a:xfrm>
          <a:prstGeom prst="line">
            <a:avLst/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126000" tIns="82800" rIns="126000" bIns="118800">
            <a:spAutoFit/>
          </a:bodyPr>
          <a:lstStyle/>
          <a:p>
            <a:pPr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50956" y="1070619"/>
            <a:ext cx="2952328" cy="5878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설치한 </a:t>
            </a:r>
            <a:r>
              <a:rPr lang="ko-KR" altLang="en-US" sz="1000" dirty="0" err="1">
                <a:solidFill>
                  <a:schemeClr val="tx1"/>
                </a:solidFill>
              </a:rPr>
              <a:t>넥사크로</a:t>
            </a:r>
            <a:r>
              <a:rPr lang="ko-KR" altLang="en-US" sz="1000" dirty="0">
                <a:solidFill>
                  <a:schemeClr val="tx1"/>
                </a:solidFill>
              </a:rPr>
              <a:t> 실행 </a:t>
            </a:r>
            <a:r>
              <a:rPr lang="ko-KR" altLang="en-US" sz="1000" dirty="0" smtClean="0">
                <a:solidFill>
                  <a:schemeClr val="tx1"/>
                </a:solidFill>
              </a:rPr>
              <a:t>후  </a:t>
            </a:r>
            <a:r>
              <a:rPr lang="en-US" altLang="ko-KR" sz="1000" dirty="0" smtClean="0">
                <a:solidFill>
                  <a:schemeClr val="tx1"/>
                </a:solidFill>
              </a:rPr>
              <a:t>File-</a:t>
            </a:r>
            <a:r>
              <a:rPr lang="en-US" altLang="ko-KR" sz="1000" dirty="0">
                <a:solidFill>
                  <a:schemeClr val="tx1"/>
                </a:solidFill>
              </a:rPr>
              <a:t>&gt;Open</a:t>
            </a:r>
            <a:r>
              <a:rPr lang="en-US" altLang="ko-KR" sz="1000" dirty="0" smtClean="0">
                <a:solidFill>
                  <a:schemeClr val="tx1"/>
                </a:solidFill>
              </a:rPr>
              <a:t>..       -&gt;Project </a:t>
            </a:r>
            <a:r>
              <a:rPr lang="ko-KR" altLang="en-US" sz="1000" dirty="0" smtClean="0">
                <a:solidFill>
                  <a:schemeClr val="tx1"/>
                </a:solidFill>
              </a:rPr>
              <a:t>선택한다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000" dirty="0">
                <a:solidFill>
                  <a:schemeClr val="tx1"/>
                </a:solidFill>
              </a:rPr>
              <a:t>Eclipse Workspace </a:t>
            </a:r>
            <a:r>
              <a:rPr lang="ko-KR" altLang="en-US" sz="1000" dirty="0">
                <a:solidFill>
                  <a:schemeClr val="tx1"/>
                </a:solidFill>
              </a:rPr>
              <a:t>경로 </a:t>
            </a:r>
            <a:r>
              <a:rPr lang="en-US" altLang="ko-KR" sz="1000" dirty="0">
                <a:solidFill>
                  <a:schemeClr val="tx1"/>
                </a:solidFill>
              </a:rPr>
              <a:t>-&gt; aps -&gt;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 err="1">
                <a:solidFill>
                  <a:schemeClr val="tx1"/>
                </a:solidFill>
              </a:rPr>
              <a:t>nexacro_aps</a:t>
            </a:r>
            <a:r>
              <a:rPr lang="en-US" altLang="ko-KR" sz="1000" dirty="0">
                <a:solidFill>
                  <a:schemeClr val="tx1"/>
                </a:solidFill>
              </a:rPr>
              <a:t> -&gt; </a:t>
            </a:r>
            <a:r>
              <a:rPr lang="en-US" altLang="ko-KR" sz="1000" dirty="0" err="1">
                <a:solidFill>
                  <a:schemeClr val="tx1"/>
                </a:solidFill>
              </a:rPr>
              <a:t>aps.xprj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선택 후 </a:t>
            </a:r>
            <a:r>
              <a:rPr lang="ko-KR" altLang="en-US" sz="1000" dirty="0" smtClean="0">
                <a:solidFill>
                  <a:schemeClr val="tx1"/>
                </a:solidFill>
              </a:rPr>
              <a:t>열기 버튼을 클릭한다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4" y="1548383"/>
            <a:ext cx="7281295" cy="56166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86257" y="2004494"/>
            <a:ext cx="972767" cy="18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7" y="3558938"/>
            <a:ext cx="4221976" cy="2483897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170233" y="2004494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810193" y="5292799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6143" y="1015113"/>
            <a:ext cx="1688283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0">
              <a:lnSpc>
                <a:spcPct val="120000"/>
              </a:lnSpc>
            </a:pPr>
            <a:r>
              <a:rPr lang="en-US" altLang="ko-KR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4.2. </a:t>
            </a:r>
            <a:r>
              <a:rPr lang="ko-KR" altLang="en-US" sz="1400" b="1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넥사크로</a:t>
            </a:r>
            <a:r>
              <a:rPr lang="ko-KR" altLang="en-US" sz="1400" b="1" kern="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566677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13519</TotalTime>
  <Words>2072</Words>
  <Application>Microsoft Office PowerPoint</Application>
  <PresentationFormat>사용자 지정</PresentationFormat>
  <Paragraphs>490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맑은 고딕</vt:lpstr>
      <vt:lpstr>바탕체</vt:lpstr>
      <vt:lpstr>Arial</vt:lpstr>
      <vt:lpstr>Times New Roman</vt:lpstr>
      <vt:lpstr>4_Office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이승우</dc:creator>
  <cp:lastModifiedBy>Windows User</cp:lastModifiedBy>
  <cp:revision>1050</cp:revision>
  <cp:lastPrinted>2018-05-09T00:47:02Z</cp:lastPrinted>
  <dcterms:created xsi:type="dcterms:W3CDTF">2015-07-12T01:57:35Z</dcterms:created>
  <dcterms:modified xsi:type="dcterms:W3CDTF">2020-05-21T06:57:42Z</dcterms:modified>
</cp:coreProperties>
</file>